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1" r:id="rId4"/>
    <p:sldId id="260" r:id="rId5"/>
    <p:sldId id="262" r:id="rId6"/>
    <p:sldId id="263" r:id="rId7"/>
    <p:sldId id="264" r:id="rId8"/>
    <p:sldId id="265" r:id="rId9"/>
    <p:sldId id="266" r:id="rId10"/>
    <p:sldId id="273" r:id="rId11"/>
    <p:sldId id="267" r:id="rId12"/>
    <p:sldId id="271" r:id="rId13"/>
    <p:sldId id="27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550" autoAdjust="0"/>
  </p:normalViewPr>
  <p:slideViewPr>
    <p:cSldViewPr>
      <p:cViewPr varScale="1">
        <p:scale>
          <a:sx n="81" d="100"/>
          <a:sy n="81" d="100"/>
        </p:scale>
        <p:origin x="15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61807-4CC3-449D-8118-BF5AC8506D2D}" type="datetimeFigureOut">
              <a:rPr lang="en-GB" smtClean="0"/>
              <a:t>12/02/2021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06704-5F8E-4FA3-8396-DDB8925DBD7C}" type="slidenum">
              <a:rPr lang="en-GB" smtClean="0"/>
              <a:t>‹#›</a:t>
            </a:fld>
            <a:endParaRPr lang="en-GB"/>
          </a:p>
        </p:txBody>
      </p:sp>
    </p:spTree>
    <p:extLst>
      <p:ext uri="{BB962C8B-B14F-4D97-AF65-F5344CB8AC3E}">
        <p14:creationId xmlns:p14="http://schemas.microsoft.com/office/powerpoint/2010/main" val="133415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06704-5F8E-4FA3-8396-DDB8925DBD7C}" type="slidenum">
              <a:rPr lang="en-GB" smtClean="0"/>
              <a:t>3</a:t>
            </a:fld>
            <a:endParaRPr lang="en-GB"/>
          </a:p>
        </p:txBody>
      </p:sp>
    </p:spTree>
    <p:extLst>
      <p:ext uri="{BB962C8B-B14F-4D97-AF65-F5344CB8AC3E}">
        <p14:creationId xmlns:p14="http://schemas.microsoft.com/office/powerpoint/2010/main" val="419357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06704-5F8E-4FA3-8396-DDB8925DBD7C}" type="slidenum">
              <a:rPr lang="en-GB" smtClean="0"/>
              <a:t>4</a:t>
            </a:fld>
            <a:endParaRPr lang="en-GB"/>
          </a:p>
        </p:txBody>
      </p:sp>
    </p:spTree>
    <p:extLst>
      <p:ext uri="{BB962C8B-B14F-4D97-AF65-F5344CB8AC3E}">
        <p14:creationId xmlns:p14="http://schemas.microsoft.com/office/powerpoint/2010/main" val="106068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Recognising the potential role of native ponies in conservation management Stanley, Christina R.; Fraser, </a:t>
            </a:r>
            <a:r>
              <a:rPr lang="en-GB" dirty="0" err="1"/>
              <a:t>Marecia</a:t>
            </a:r>
            <a:r>
              <a:rPr lang="en-GB" dirty="0"/>
              <a:t>; Hegarty, Matt </a:t>
            </a:r>
          </a:p>
          <a:p>
            <a:endParaRPr lang="en-GB" dirty="0"/>
          </a:p>
        </p:txBody>
      </p:sp>
      <p:sp>
        <p:nvSpPr>
          <p:cNvPr id="4" name="Slide Number Placeholder 3"/>
          <p:cNvSpPr>
            <a:spLocks noGrp="1"/>
          </p:cNvSpPr>
          <p:nvPr>
            <p:ph type="sldNum" sz="quarter" idx="10"/>
          </p:nvPr>
        </p:nvSpPr>
        <p:spPr/>
        <p:txBody>
          <a:bodyPr/>
          <a:lstStyle/>
          <a:p>
            <a:fld id="{FCA06704-5F8E-4FA3-8396-DDB8925DBD7C}" type="slidenum">
              <a:rPr lang="en-GB" smtClean="0"/>
              <a:t>8</a:t>
            </a:fld>
            <a:endParaRPr lang="en-GB"/>
          </a:p>
        </p:txBody>
      </p:sp>
    </p:spTree>
    <p:extLst>
      <p:ext uri="{BB962C8B-B14F-4D97-AF65-F5344CB8AC3E}">
        <p14:creationId xmlns:p14="http://schemas.microsoft.com/office/powerpoint/2010/main" val="422502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06704-5F8E-4FA3-8396-DDB8925DBD7C}" type="slidenum">
              <a:rPr lang="en-GB" smtClean="0"/>
              <a:t>9</a:t>
            </a:fld>
            <a:endParaRPr lang="en-GB"/>
          </a:p>
        </p:txBody>
      </p:sp>
    </p:spTree>
    <p:extLst>
      <p:ext uri="{BB962C8B-B14F-4D97-AF65-F5344CB8AC3E}">
        <p14:creationId xmlns:p14="http://schemas.microsoft.com/office/powerpoint/2010/main" val="411643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04FE96-3A7B-4A95-A59C-ADD17FBD440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27492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4FE96-3A7B-4A95-A59C-ADD17FBD440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51364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4FE96-3A7B-4A95-A59C-ADD17FBD440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226261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4FE96-3A7B-4A95-A59C-ADD17FBD440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281017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4FE96-3A7B-4A95-A59C-ADD17FBD440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358854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04FE96-3A7B-4A95-A59C-ADD17FBD440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367753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04FE96-3A7B-4A95-A59C-ADD17FBD4401}"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55113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04FE96-3A7B-4A95-A59C-ADD17FBD4401}"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16152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4FE96-3A7B-4A95-A59C-ADD17FBD4401}"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217197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4FE96-3A7B-4A95-A59C-ADD17FBD440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79434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4FE96-3A7B-4A95-A59C-ADD17FBD440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DE7A3-EDE5-4E53-97D3-B875DDC8E3FE}" type="slidenum">
              <a:rPr lang="en-GB" smtClean="0"/>
              <a:t>‹#›</a:t>
            </a:fld>
            <a:endParaRPr lang="en-GB"/>
          </a:p>
        </p:txBody>
      </p:sp>
    </p:spTree>
    <p:extLst>
      <p:ext uri="{BB962C8B-B14F-4D97-AF65-F5344CB8AC3E}">
        <p14:creationId xmlns:p14="http://schemas.microsoft.com/office/powerpoint/2010/main" val="74218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4FE96-3A7B-4A95-A59C-ADD17FBD4401}" type="datetimeFigureOut">
              <a:rPr lang="en-GB" smtClean="0"/>
              <a:t>12/02/2021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DE7A3-EDE5-4E53-97D3-B875DDC8E3FE}" type="slidenum">
              <a:rPr lang="en-GB" smtClean="0"/>
              <a:t>‹#›</a:t>
            </a:fld>
            <a:endParaRPr lang="en-GB"/>
          </a:p>
        </p:txBody>
      </p:sp>
    </p:spTree>
    <p:extLst>
      <p:ext uri="{BB962C8B-B14F-4D97-AF65-F5344CB8AC3E}">
        <p14:creationId xmlns:p14="http://schemas.microsoft.com/office/powerpoint/2010/main" val="313273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microsoft.com/office/2007/relationships/hdphoto" Target="../media/hdphoto17.wdp"/></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19.wdp"/><Relationship Id="rId4" Type="http://schemas.openxmlformats.org/officeDocument/2006/relationships/image" Target="../media/image35.jpeg"/><Relationship Id="rId9" Type="http://schemas.microsoft.com/office/2007/relationships/hdphoto" Target="../media/hdphoto21.wdp"/></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hilhutt@dartmoorpreservatio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hittle.woodlandtrust.org.uk/2019/04/14/a-year-at-east-dartmoor/" TargetMode="External"/><Relationship Id="rId2" Type="http://schemas.openxmlformats.org/officeDocument/2006/relationships/hyperlink" Target="https://publications.parliament.uk/pa/cm201719/cmpublic/Agriculture/memo/AB49.pdf"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69310/pb13533-national-park-authorities.pdf" TargetMode="External"/><Relationship Id="rId5" Type="http://schemas.openxmlformats.org/officeDocument/2006/relationships/hyperlink" Target="https://chesterrep.openrepository.com/handle/10034/622187" TargetMode="External"/><Relationship Id="rId4" Type="http://schemas.openxmlformats.org/officeDocument/2006/relationships/hyperlink" Target="https://phys.org/news/2019-11-ponies-critical-role-dartmoor-futur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21.png"/><Relationship Id="rId4" Type="http://schemas.openxmlformats.org/officeDocument/2006/relationships/image" Target="../media/image18.jpeg"/><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24.jpeg"/><Relationship Id="rId4" Type="http://schemas.microsoft.com/office/2007/relationships/hdphoto" Target="../media/hdphoto13.wdp"/></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jpeg"/><Relationship Id="rId4"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9 (2).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2851" r="1888"/>
          <a:stretch/>
        </p:blipFill>
        <p:spPr>
          <a:xfrm>
            <a:off x="1" y="0"/>
            <a:ext cx="9254358" cy="6858000"/>
          </a:xfrm>
          <a:prstGeom prst="rect">
            <a:avLst/>
          </a:prstGeom>
          <a:noFill/>
          <a:ln>
            <a:noFill/>
          </a:ln>
        </p:spPr>
      </p:pic>
      <p:sp>
        <p:nvSpPr>
          <p:cNvPr id="2" name="Title 1"/>
          <p:cNvSpPr>
            <a:spLocks noGrp="1"/>
          </p:cNvSpPr>
          <p:nvPr>
            <p:ph type="ctrTitle"/>
          </p:nvPr>
        </p:nvSpPr>
        <p:spPr>
          <a:xfrm>
            <a:off x="649023" y="308992"/>
            <a:ext cx="7772400" cy="1247800"/>
          </a:xfrm>
        </p:spPr>
        <p:txBody>
          <a:bodyPr>
            <a:normAutofit fontScale="90000"/>
          </a:bodyPr>
          <a:lstStyle/>
          <a:p>
            <a:pPr algn="r">
              <a:spcBef>
                <a:spcPts val="0"/>
              </a:spcBef>
            </a:pPr>
            <a:br>
              <a:rPr lang="en-GB" b="1" dirty="0">
                <a:solidFill>
                  <a:schemeClr val="bg2">
                    <a:lumMod val="50000"/>
                  </a:schemeClr>
                </a:solidFill>
                <a:effectLst>
                  <a:outerShdw blurRad="38100" dist="38100" dir="2700000" algn="tl">
                    <a:srgbClr val="000000">
                      <a:alpha val="43137"/>
                    </a:srgbClr>
                  </a:outerShdw>
                </a:effectLst>
                <a:latin typeface="Candara" panose="020E0502030303020204" pitchFamily="34" charset="0"/>
              </a:rPr>
            </a:br>
            <a:r>
              <a:rPr lang="en-GB" sz="8000" b="1" dirty="0">
                <a:solidFill>
                  <a:schemeClr val="bg2">
                    <a:lumMod val="50000"/>
                  </a:schemeClr>
                </a:solidFill>
                <a:effectLst>
                  <a:outerShdw blurRad="38100" dist="38100" dir="2700000" algn="tl">
                    <a:srgbClr val="000000">
                      <a:alpha val="43137"/>
                    </a:srgbClr>
                  </a:outerShdw>
                </a:effectLst>
                <a:latin typeface="Candara" panose="020E0502030303020204" pitchFamily="34" charset="0"/>
              </a:rPr>
              <a:t>A Keystone Species</a:t>
            </a:r>
            <a:br>
              <a:rPr lang="en-GB" sz="8000" b="1" dirty="0">
                <a:solidFill>
                  <a:schemeClr val="bg2">
                    <a:lumMod val="50000"/>
                  </a:schemeClr>
                </a:solidFill>
                <a:effectLst>
                  <a:outerShdw blurRad="38100" dist="38100" dir="2700000" algn="tl">
                    <a:srgbClr val="000000">
                      <a:alpha val="43137"/>
                    </a:srgbClr>
                  </a:outerShdw>
                </a:effectLst>
                <a:latin typeface="Candara" panose="020E0502030303020204" pitchFamily="34" charset="0"/>
              </a:rPr>
            </a:br>
            <a:r>
              <a:rPr lang="en-GB" sz="2400" b="1" dirty="0">
                <a:solidFill>
                  <a:schemeClr val="bg2">
                    <a:lumMod val="50000"/>
                  </a:schemeClr>
                </a:solidFill>
                <a:effectLst>
                  <a:outerShdw blurRad="38100" dist="38100" dir="2700000" algn="tl">
                    <a:srgbClr val="000000">
                      <a:alpha val="43137"/>
                    </a:srgbClr>
                  </a:outerShdw>
                </a:effectLst>
                <a:latin typeface="Candara" panose="020E0502030303020204" pitchFamily="34" charset="0"/>
              </a:rPr>
              <a:t>The Dartmoor Hill Pony</a:t>
            </a:r>
          </a:p>
        </p:txBody>
      </p:sp>
      <p:sp>
        <p:nvSpPr>
          <p:cNvPr id="4" name="TextBox 3"/>
          <p:cNvSpPr txBox="1"/>
          <p:nvPr/>
        </p:nvSpPr>
        <p:spPr>
          <a:xfrm>
            <a:off x="4499992" y="5817458"/>
            <a:ext cx="5181600" cy="707886"/>
          </a:xfrm>
          <a:prstGeom prst="rect">
            <a:avLst/>
          </a:prstGeom>
          <a:noFill/>
        </p:spPr>
        <p:txBody>
          <a:bodyPr wrap="square" rtlCol="0">
            <a:spAutoFit/>
          </a:bodyPr>
          <a:lstStyle/>
          <a:p>
            <a:r>
              <a:rPr lang="en-GB" sz="2000" b="1" dirty="0">
                <a:solidFill>
                  <a:schemeClr val="bg1"/>
                </a:solidFill>
              </a:rPr>
              <a:t>‘Essential components of the ecosystem’</a:t>
            </a:r>
          </a:p>
          <a:p>
            <a:r>
              <a:rPr lang="en-GB" sz="2000" b="1" dirty="0">
                <a:solidFill>
                  <a:schemeClr val="bg1"/>
                </a:solidFill>
              </a:rPr>
              <a:t>	Chris </a:t>
            </a:r>
            <a:r>
              <a:rPr lang="en-GB" sz="2000" b="1" dirty="0" err="1">
                <a:solidFill>
                  <a:schemeClr val="bg1"/>
                </a:solidFill>
              </a:rPr>
              <a:t>Packham</a:t>
            </a:r>
            <a:r>
              <a:rPr lang="en-GB" sz="2000" b="1" dirty="0">
                <a:solidFill>
                  <a:schemeClr val="bg1"/>
                </a:solidFill>
              </a:rPr>
              <a:t>, </a:t>
            </a:r>
            <a:r>
              <a:rPr lang="en-GB" sz="2000" b="1" i="1" dirty="0" err="1">
                <a:solidFill>
                  <a:schemeClr val="bg1"/>
                </a:solidFill>
              </a:rPr>
              <a:t>Springwatch</a:t>
            </a:r>
            <a:r>
              <a:rPr lang="en-GB" sz="2000" b="1" i="1" dirty="0">
                <a:solidFill>
                  <a:schemeClr val="bg1"/>
                </a:solidFill>
              </a:rPr>
              <a:t> </a:t>
            </a:r>
            <a:r>
              <a:rPr lang="en-GB" b="1" dirty="0">
                <a:solidFill>
                  <a:schemeClr val="bg1"/>
                </a:solidFill>
              </a:rPr>
              <a:t>2020 </a:t>
            </a:r>
          </a:p>
        </p:txBody>
      </p:sp>
    </p:spTree>
    <p:extLst>
      <p:ext uri="{BB962C8B-B14F-4D97-AF65-F5344CB8AC3E}">
        <p14:creationId xmlns:p14="http://schemas.microsoft.com/office/powerpoint/2010/main" val="31850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lstStyle/>
          <a:p>
            <a:r>
              <a:rPr lang="en-GB" b="1" dirty="0">
                <a:latin typeface="Candara" panose="020E0502030303020204" pitchFamily="34" charset="0"/>
              </a:rPr>
              <a:t>Tourism</a:t>
            </a:r>
          </a:p>
        </p:txBody>
      </p:sp>
      <p:sp>
        <p:nvSpPr>
          <p:cNvPr id="3" name="Content Placeholder 2"/>
          <p:cNvSpPr>
            <a:spLocks noGrp="1"/>
          </p:cNvSpPr>
          <p:nvPr>
            <p:ph idx="1"/>
          </p:nvPr>
        </p:nvSpPr>
        <p:spPr>
          <a:xfrm>
            <a:off x="2123728" y="1340768"/>
            <a:ext cx="6563072" cy="4968553"/>
          </a:xfrm>
        </p:spPr>
        <p:txBody>
          <a:bodyPr>
            <a:noAutofit/>
          </a:bodyPr>
          <a:lstStyle/>
          <a:p>
            <a:pPr marL="0" indent="0">
              <a:spcBef>
                <a:spcPts val="0"/>
              </a:spcBef>
              <a:buNone/>
            </a:pPr>
            <a:r>
              <a:rPr lang="en-GB" sz="1800" dirty="0"/>
              <a:t>‘Ask any visiting tourist to describe Dartmoor and the word ‘ponies’ will be said within the first three sentences.’</a:t>
            </a:r>
          </a:p>
          <a:p>
            <a:pPr marL="0" indent="0">
              <a:spcBef>
                <a:spcPts val="0"/>
              </a:spcBef>
              <a:buNone/>
            </a:pPr>
            <a:r>
              <a:rPr lang="en-GB" sz="1800" dirty="0"/>
              <a:t>	Peter Parsons, landlord of Warren House Inn for 25 years</a:t>
            </a:r>
          </a:p>
          <a:p>
            <a:pPr marL="0" indent="0">
              <a:spcBef>
                <a:spcPts val="0"/>
              </a:spcBef>
              <a:buNone/>
            </a:pPr>
            <a:r>
              <a:rPr lang="en-GB" sz="1800" dirty="0"/>
              <a:t> </a:t>
            </a:r>
          </a:p>
          <a:p>
            <a:pPr marL="0" indent="0" fontAlgn="base">
              <a:spcBef>
                <a:spcPts val="0"/>
              </a:spcBef>
              <a:buNone/>
            </a:pPr>
            <a:r>
              <a:rPr lang="en-GB" sz="1800" dirty="0"/>
              <a:t>‘Tourism is worth over £100m a year to the local economy of Dartmoor National Park and supports nearly 2000 full-time jobs.’</a:t>
            </a:r>
          </a:p>
          <a:p>
            <a:pPr marL="0" indent="0" fontAlgn="base">
              <a:spcBef>
                <a:spcPts val="0"/>
              </a:spcBef>
              <a:buNone/>
            </a:pPr>
            <a:r>
              <a:rPr lang="en-GB" sz="1800" dirty="0"/>
              <a:t>						DEFRA	</a:t>
            </a:r>
          </a:p>
          <a:p>
            <a:pPr marL="0" indent="0" fontAlgn="base">
              <a:spcBef>
                <a:spcPts val="0"/>
              </a:spcBef>
              <a:buNone/>
            </a:pPr>
            <a:r>
              <a:rPr lang="en-GB" sz="1800" dirty="0"/>
              <a:t>‘The beauty of the Dartmoor landscape draws millions of people to visit the National Park every year for a wide range of activities and there is a knock on benefit for a wide range of local businesses, including food and drink producers, accommodation providers and activity centres.’</a:t>
            </a:r>
            <a:endParaRPr lang="en-GB" sz="1800" dirty="0">
              <a:solidFill>
                <a:srgbClr val="FF0000"/>
              </a:solidFill>
            </a:endParaRPr>
          </a:p>
          <a:p>
            <a:pPr marL="0" indent="0">
              <a:spcBef>
                <a:spcPts val="0"/>
              </a:spcBef>
              <a:buNone/>
            </a:pPr>
            <a:r>
              <a:rPr lang="en-GB" sz="1800" dirty="0"/>
              <a:t>                                                                                         dartmoor.gov.uk</a:t>
            </a:r>
          </a:p>
          <a:p>
            <a:pPr marL="0" indent="0">
              <a:spcBef>
                <a:spcPts val="0"/>
              </a:spcBef>
              <a:buNone/>
            </a:pPr>
            <a:endParaRPr lang="en-GB" sz="1800" dirty="0"/>
          </a:p>
          <a:p>
            <a:pPr marL="0" indent="0">
              <a:spcBef>
                <a:spcPts val="0"/>
              </a:spcBef>
              <a:buNone/>
            </a:pPr>
            <a:r>
              <a:rPr lang="en-GB" sz="1800" dirty="0"/>
              <a:t>Tourists flock to Dartmoor to see its ponies and there is a detailed Dartmoor Hill Pony exhibition at Powerdermills Pottery, near Postbridge. </a:t>
            </a:r>
          </a:p>
          <a:p>
            <a:pPr marL="0" indent="0">
              <a:spcBef>
                <a:spcPts val="0"/>
              </a:spcBef>
              <a:buNone/>
            </a:pPr>
            <a:endParaRPr lang="en-GB" sz="1800" dirty="0"/>
          </a:p>
        </p:txBody>
      </p:sp>
      <p:pic>
        <p:nvPicPr>
          <p:cNvPr id="4098" name="Picture 2" descr="C:\Users\juliet.stanley\Desktop\FDHP\Images\IMG_4644.jpeg"/>
          <p:cNvPicPr>
            <a:picLocks noChangeAspect="1" noChangeArrowheads="1"/>
          </p:cNvPicPr>
          <p:nvPr/>
        </p:nvPicPr>
        <p:blipFill rotWithShape="1">
          <a:blip r:embed="rId2">
            <a:extLst>
              <a:ext uri="{28A0092B-C50C-407E-A947-70E740481C1C}">
                <a14:useLocalDpi xmlns:a14="http://schemas.microsoft.com/office/drawing/2010/main" val="0"/>
              </a:ext>
            </a:extLst>
          </a:blip>
          <a:srcRect l="8162" t="10541" r="8170" b="15992"/>
          <a:stretch/>
        </p:blipFill>
        <p:spPr bwMode="auto">
          <a:xfrm>
            <a:off x="395536" y="1258223"/>
            <a:ext cx="1437493" cy="9466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uliet.stanley\Desktop\FDHP\Images\P1000394.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5535" y="2889940"/>
            <a:ext cx="1437493" cy="1078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2175247"/>
            <a:ext cx="1437493" cy="461665"/>
          </a:xfrm>
          <a:prstGeom prst="rect">
            <a:avLst/>
          </a:prstGeom>
          <a:noFill/>
        </p:spPr>
        <p:txBody>
          <a:bodyPr wrap="square" rtlCol="0">
            <a:spAutoFit/>
          </a:bodyPr>
          <a:lstStyle/>
          <a:p>
            <a:pPr algn="ctr"/>
            <a:r>
              <a:rPr lang="en-GB" sz="1200" dirty="0"/>
              <a:t>Warren House Inn, Dartmoor</a:t>
            </a:r>
          </a:p>
        </p:txBody>
      </p:sp>
      <p:sp>
        <p:nvSpPr>
          <p:cNvPr id="6" name="TextBox 5"/>
          <p:cNvSpPr txBox="1"/>
          <p:nvPr/>
        </p:nvSpPr>
        <p:spPr>
          <a:xfrm>
            <a:off x="323528" y="3933056"/>
            <a:ext cx="1656184" cy="461665"/>
          </a:xfrm>
          <a:prstGeom prst="rect">
            <a:avLst/>
          </a:prstGeom>
          <a:noFill/>
        </p:spPr>
        <p:txBody>
          <a:bodyPr wrap="square" rtlCol="0">
            <a:spAutoFit/>
          </a:bodyPr>
          <a:lstStyle/>
          <a:p>
            <a:pPr algn="ctr"/>
            <a:r>
              <a:rPr lang="en-GB" sz="1200" dirty="0"/>
              <a:t>Ponies head to the pub in the summer rain</a:t>
            </a:r>
          </a:p>
        </p:txBody>
      </p:sp>
      <p:pic>
        <p:nvPicPr>
          <p:cNvPr id="1026" name="Picture 2" descr="C:\Users\juliet.stanley\Desktop\FDHP\Images\the_pottery_by_Ossie_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5" y="4653136"/>
            <a:ext cx="1437493" cy="9015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3528" y="5559623"/>
            <a:ext cx="1656184" cy="276999"/>
          </a:xfrm>
          <a:prstGeom prst="rect">
            <a:avLst/>
          </a:prstGeom>
          <a:noFill/>
        </p:spPr>
        <p:txBody>
          <a:bodyPr wrap="square" rtlCol="0">
            <a:spAutoFit/>
          </a:bodyPr>
          <a:lstStyle/>
          <a:p>
            <a:pPr algn="ctr"/>
            <a:r>
              <a:rPr lang="en-GB" sz="1200" dirty="0" err="1"/>
              <a:t>Powdermills</a:t>
            </a:r>
            <a:r>
              <a:rPr lang="en-GB" sz="1200" dirty="0"/>
              <a:t> Pottery</a:t>
            </a:r>
          </a:p>
        </p:txBody>
      </p:sp>
    </p:spTree>
    <p:extLst>
      <p:ext uri="{BB962C8B-B14F-4D97-AF65-F5344CB8AC3E}">
        <p14:creationId xmlns:p14="http://schemas.microsoft.com/office/powerpoint/2010/main" val="38210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ndara" panose="020E0502030303020204" pitchFamily="34" charset="0"/>
              </a:rPr>
              <a:t>Culture</a:t>
            </a:r>
          </a:p>
        </p:txBody>
      </p:sp>
      <p:sp>
        <p:nvSpPr>
          <p:cNvPr id="3" name="Content Placeholder 2"/>
          <p:cNvSpPr>
            <a:spLocks noGrp="1"/>
          </p:cNvSpPr>
          <p:nvPr>
            <p:ph idx="1"/>
          </p:nvPr>
        </p:nvSpPr>
        <p:spPr>
          <a:xfrm>
            <a:off x="2699792" y="1412776"/>
            <a:ext cx="5987008" cy="4824536"/>
          </a:xfrm>
        </p:spPr>
        <p:txBody>
          <a:bodyPr>
            <a:normAutofit/>
          </a:bodyPr>
          <a:lstStyle/>
          <a:p>
            <a:pPr marL="0" indent="0">
              <a:spcBef>
                <a:spcPts val="0"/>
              </a:spcBef>
              <a:buNone/>
            </a:pPr>
            <a:r>
              <a:rPr lang="en-GB" sz="1800" dirty="0"/>
              <a:t>Dartmoor Commoners have kept a watchful eye over these amazing ponies for generations. In fact, each pony born on the moor has an owner. These expert pony keepers have the year-round task of ensuring the herds are safe and well.</a:t>
            </a:r>
          </a:p>
          <a:p>
            <a:pPr marL="0" indent="0">
              <a:spcBef>
                <a:spcPts val="0"/>
              </a:spcBef>
              <a:buNone/>
            </a:pPr>
            <a:r>
              <a:rPr lang="en-GB" sz="1800" dirty="0"/>
              <a:t>In the October drift, the ponies are rounded up and brought down from the moor to be counted, checked over and, in some cases, sold.</a:t>
            </a:r>
          </a:p>
          <a:p>
            <a:pPr marL="0" indent="0">
              <a:spcBef>
                <a:spcPts val="0"/>
              </a:spcBef>
              <a:buNone/>
            </a:pPr>
            <a:endParaRPr lang="en-GB" sz="1800" dirty="0"/>
          </a:p>
          <a:p>
            <a:pPr marL="0" indent="0">
              <a:spcBef>
                <a:spcPts val="0"/>
              </a:spcBef>
              <a:buNone/>
            </a:pPr>
            <a:r>
              <a:rPr lang="en-GB" sz="1800" dirty="0"/>
              <a:t>Dartmoor Hill Ponies make wonderful riding and driving ponies. Also, interest in ponies as a local, free-range and sustainable food source is growing.</a:t>
            </a:r>
          </a:p>
          <a:p>
            <a:pPr marL="0" indent="0">
              <a:spcBef>
                <a:spcPts val="0"/>
              </a:spcBef>
              <a:buNone/>
            </a:pPr>
            <a:endParaRPr lang="en-GB" sz="1800" dirty="0"/>
          </a:p>
          <a:p>
            <a:pPr marL="0" indent="0">
              <a:spcBef>
                <a:spcPts val="0"/>
              </a:spcBef>
              <a:buNone/>
            </a:pPr>
            <a:r>
              <a:rPr lang="en-GB" sz="1800" dirty="0"/>
              <a:t>Academic research has proven beyond doubt the critical value of these ponies but it is the Dartmoor Pony Keepers who have the ultimate responsibility for them. It is their expert knowledge that ensures that these precious herds and the moor that they preserve live on for ever.</a:t>
            </a:r>
          </a:p>
          <a:p>
            <a:pPr marL="0" indent="0">
              <a:buNone/>
            </a:pPr>
            <a:endParaRPr lang="en-GB" dirty="0"/>
          </a:p>
          <a:p>
            <a:pPr marL="0" indent="0">
              <a:buNone/>
            </a:pPr>
            <a:endParaRPr lang="en-GB" dirty="0"/>
          </a:p>
        </p:txBody>
      </p:sp>
      <p:pic>
        <p:nvPicPr>
          <p:cNvPr id="5122" name="Picture 2" descr="C:\Users\juliet.stanley\Desktop\FDHP\Images\Cyril Abel rounding up ponies, Moortown Farm, Whitchurch ©Chris Chapman1978.jpe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9656" y="451521"/>
            <a:ext cx="1736080" cy="117727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liet.stanley\Desktop\FDHP\Images\P1000386.jpe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9656" y="1700808"/>
            <a:ext cx="1736080" cy="13020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uliet.stanley\Desktop\FDHP\Images\P1010064.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28288" b="6934"/>
          <a:stretch/>
        </p:blipFill>
        <p:spPr bwMode="auto">
          <a:xfrm>
            <a:off x="459657" y="3140968"/>
            <a:ext cx="1736080" cy="149943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uliet.stanley\Desktop\FDHP\Images\IMG_1741.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t="20890" b="83"/>
          <a:stretch/>
        </p:blipFill>
        <p:spPr bwMode="auto">
          <a:xfrm>
            <a:off x="459656" y="4797152"/>
            <a:ext cx="1736080" cy="182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0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dirty="0">
                <a:latin typeface="Candara" panose="020E0502030303020204" pitchFamily="34" charset="0"/>
              </a:rPr>
              <a:t>Skills</a:t>
            </a:r>
            <a:r>
              <a:rPr lang="en-GB" dirty="0"/>
              <a:t> </a:t>
            </a:r>
            <a:r>
              <a:rPr lang="en-GB" b="1" dirty="0">
                <a:latin typeface="Candara" panose="020E0502030303020204" pitchFamily="34" charset="0"/>
              </a:rPr>
              <a:t>and</a:t>
            </a:r>
            <a:r>
              <a:rPr lang="en-GB" dirty="0"/>
              <a:t> </a:t>
            </a:r>
            <a:r>
              <a:rPr lang="en-GB" b="1" dirty="0">
                <a:latin typeface="Candara" panose="020E0502030303020204" pitchFamily="34" charset="0"/>
              </a:rPr>
              <a:t>Language</a:t>
            </a:r>
          </a:p>
        </p:txBody>
      </p:sp>
      <p:sp>
        <p:nvSpPr>
          <p:cNvPr id="3" name="Content Placeholder 2"/>
          <p:cNvSpPr>
            <a:spLocks noGrp="1"/>
          </p:cNvSpPr>
          <p:nvPr>
            <p:ph idx="1"/>
          </p:nvPr>
        </p:nvSpPr>
        <p:spPr>
          <a:xfrm>
            <a:off x="457200" y="1412776"/>
            <a:ext cx="8229600" cy="4896544"/>
          </a:xfrm>
        </p:spPr>
        <p:txBody>
          <a:bodyPr>
            <a:noAutofit/>
          </a:bodyPr>
          <a:lstStyle/>
          <a:p>
            <a:pPr marL="0" indent="0">
              <a:spcBef>
                <a:spcPts val="0"/>
              </a:spcBef>
              <a:buNone/>
            </a:pPr>
            <a:r>
              <a:rPr lang="en-GB" sz="1800" dirty="0"/>
              <a:t>Countless pony handling skills are passed down from each generation of Commoners to the next. During the annual Drift, Commoners work symbiotically with their hill ponies herds to follow set routes off the moor. The October Drift Sale in Chagford is the only sale of its kind that still takes place on Dartmoor. It has been happening for 700 years. Drift Sale ponies are still sold in guineas and each member of a herd can be identified by a special mark, given to it by the Commoners. </a:t>
            </a:r>
          </a:p>
          <a:p>
            <a:pPr marL="0" indent="0">
              <a:spcBef>
                <a:spcPts val="0"/>
              </a:spcBef>
              <a:buNone/>
            </a:pPr>
            <a:r>
              <a:rPr lang="en-GB" sz="1800" b="1" dirty="0">
                <a:latin typeface="Candara" panose="020E0502030303020204" pitchFamily="34" charset="0"/>
              </a:rPr>
              <a:t>Pied </a:t>
            </a:r>
            <a:r>
              <a:rPr lang="en-GB" sz="1800" dirty="0"/>
              <a:t>Black and white pony</a:t>
            </a:r>
            <a:r>
              <a:rPr lang="en-GB" sz="1800" b="1" dirty="0">
                <a:latin typeface="Candara" panose="020E0502030303020204" pitchFamily="34" charset="0"/>
              </a:rPr>
              <a:t> </a:t>
            </a:r>
          </a:p>
          <a:p>
            <a:pPr marL="0" indent="0">
              <a:spcBef>
                <a:spcPts val="0"/>
              </a:spcBef>
              <a:buNone/>
            </a:pPr>
            <a:r>
              <a:rPr lang="en-GB" sz="1800" b="1" dirty="0">
                <a:latin typeface="Candara" panose="020E0502030303020204" pitchFamily="34" charset="0"/>
              </a:rPr>
              <a:t>Drift lane  </a:t>
            </a:r>
            <a:r>
              <a:rPr lang="en-GB" sz="1800" dirty="0"/>
              <a:t>the route the ponies follow down off the moor during the drift</a:t>
            </a:r>
          </a:p>
          <a:p>
            <a:pPr marL="0" indent="0">
              <a:spcBef>
                <a:spcPts val="0"/>
              </a:spcBef>
              <a:buNone/>
            </a:pPr>
            <a:r>
              <a:rPr lang="en-GB" sz="1800" b="1" dirty="0">
                <a:latin typeface="Candara" panose="020E0502030303020204" pitchFamily="34" charset="0"/>
              </a:rPr>
              <a:t>Ear notches  </a:t>
            </a:r>
            <a:r>
              <a:rPr lang="en-GB" sz="1800" dirty="0"/>
              <a:t>sections or shapes cut out of a pony’s ear to make it easy to identify</a:t>
            </a:r>
            <a:endParaRPr lang="en-GB" sz="1800" b="1" dirty="0">
              <a:latin typeface="Candara" panose="020E0502030303020204" pitchFamily="34" charset="0"/>
            </a:endParaRPr>
          </a:p>
          <a:p>
            <a:pPr marL="0" indent="0">
              <a:spcBef>
                <a:spcPts val="0"/>
              </a:spcBef>
              <a:buNone/>
            </a:pPr>
            <a:r>
              <a:rPr lang="en-GB" sz="1800" b="1" dirty="0">
                <a:latin typeface="Candara" panose="020E0502030303020204" pitchFamily="34" charset="0"/>
              </a:rPr>
              <a:t>Guinea  </a:t>
            </a:r>
            <a:r>
              <a:rPr lang="en-GB" sz="1800" dirty="0"/>
              <a:t>21 shillings or £1.05</a:t>
            </a:r>
          </a:p>
          <a:p>
            <a:pPr marL="0" indent="0">
              <a:spcBef>
                <a:spcPts val="0"/>
              </a:spcBef>
              <a:buNone/>
            </a:pPr>
            <a:r>
              <a:rPr lang="en-GB" sz="1800" b="1" dirty="0">
                <a:latin typeface="Candara" panose="020E0502030303020204" pitchFamily="34" charset="0"/>
              </a:rPr>
              <a:t>Hot branding </a:t>
            </a:r>
            <a:r>
              <a:rPr lang="en-GB" sz="1800" dirty="0"/>
              <a:t>using red hot metal to burn the pony owners individual symbol onto the pony, making pony easy to identify.</a:t>
            </a:r>
          </a:p>
          <a:p>
            <a:pPr marL="0" indent="0">
              <a:spcBef>
                <a:spcPts val="0"/>
              </a:spcBef>
              <a:buNone/>
            </a:pPr>
            <a:r>
              <a:rPr lang="en-GB" sz="1800" b="1" dirty="0">
                <a:latin typeface="Candara" panose="020E0502030303020204" pitchFamily="34" charset="0"/>
              </a:rPr>
              <a:t>Lear </a:t>
            </a:r>
            <a:r>
              <a:rPr lang="en-GB" sz="1800" dirty="0"/>
              <a:t>an area that ponies are specially trained to graze in</a:t>
            </a:r>
          </a:p>
          <a:p>
            <a:pPr marL="0" indent="0">
              <a:spcBef>
                <a:spcPts val="0"/>
              </a:spcBef>
              <a:buNone/>
            </a:pPr>
            <a:r>
              <a:rPr lang="en-GB" sz="1800" b="1" dirty="0">
                <a:latin typeface="Candara" panose="020E0502030303020204" pitchFamily="34" charset="0"/>
              </a:rPr>
              <a:t>Pound  </a:t>
            </a:r>
            <a:r>
              <a:rPr lang="en-GB" sz="1800" dirty="0"/>
              <a:t>the enclosure where Commoners  gather, separate </a:t>
            </a:r>
            <a:br>
              <a:rPr lang="en-GB" sz="1800" dirty="0"/>
            </a:br>
            <a:r>
              <a:rPr lang="en-GB" sz="1800" dirty="0"/>
              <a:t>off and check their herds of ponies</a:t>
            </a:r>
            <a:endParaRPr lang="en-GB" sz="1800" b="1" dirty="0"/>
          </a:p>
          <a:p>
            <a:pPr marL="0" indent="0">
              <a:spcBef>
                <a:spcPts val="0"/>
              </a:spcBef>
              <a:buNone/>
            </a:pPr>
            <a:r>
              <a:rPr lang="en-GB" sz="1800" b="1" dirty="0">
                <a:latin typeface="Candara" panose="020E0502030303020204" pitchFamily="34" charset="0"/>
              </a:rPr>
              <a:t>Tail cuts  </a:t>
            </a:r>
            <a:r>
              <a:rPr lang="en-GB" sz="1800" dirty="0"/>
              <a:t>sections cut out of a pony’s tail to make it easy </a:t>
            </a:r>
          </a:p>
          <a:p>
            <a:pPr marL="0" indent="0">
              <a:spcBef>
                <a:spcPts val="0"/>
              </a:spcBef>
              <a:buNone/>
            </a:pPr>
            <a:r>
              <a:rPr lang="en-GB" sz="1800" dirty="0"/>
              <a:t>to identify</a:t>
            </a:r>
            <a:endParaRPr lang="en-GB" sz="1800" b="1" dirty="0">
              <a:latin typeface="Candara" panose="020E0502030303020204" pitchFamily="34" charset="0"/>
            </a:endParaRPr>
          </a:p>
        </p:txBody>
      </p:sp>
      <p:pic>
        <p:nvPicPr>
          <p:cNvPr id="3074" name="Picture 2" descr="C:\Users\juliet.stanley\Desktop\FDHP\Images\At Chagford Pony Sale, Dartmoor, Devon C Chris Chapman 201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3" y="4600028"/>
            <a:ext cx="2448273" cy="16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6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andara" panose="020E0502030303020204" pitchFamily="34" charset="0"/>
              </a:rPr>
              <a:t>Photographic Acknowledgements</a:t>
            </a:r>
          </a:p>
        </p:txBody>
      </p:sp>
      <p:sp>
        <p:nvSpPr>
          <p:cNvPr id="3" name="Content Placeholder 2"/>
          <p:cNvSpPr>
            <a:spLocks noGrp="1"/>
          </p:cNvSpPr>
          <p:nvPr>
            <p:ph idx="1"/>
          </p:nvPr>
        </p:nvSpPr>
        <p:spPr/>
        <p:txBody>
          <a:bodyPr>
            <a:normAutofit fontScale="47500" lnSpcReduction="20000"/>
          </a:bodyPr>
          <a:lstStyle/>
          <a:p>
            <a:pPr marL="0" indent="0">
              <a:buNone/>
            </a:pPr>
            <a:r>
              <a:rPr lang="en-GB" dirty="0"/>
              <a:t>Page 1: ‘Midnight’ © Sarah Jane Norrish</a:t>
            </a:r>
          </a:p>
          <a:p>
            <a:pPr marL="0" indent="0">
              <a:buNone/>
            </a:pPr>
            <a:r>
              <a:rPr lang="en-GB" dirty="0"/>
              <a:t>Page 3: Grey stallion © Pam Clifford(main); Horse-hair bird’s nest © Joss Hibbs (inset)</a:t>
            </a:r>
          </a:p>
          <a:p>
            <a:pPr marL="0" indent="0">
              <a:buNone/>
            </a:pPr>
            <a:r>
              <a:rPr lang="en-GB" dirty="0"/>
              <a:t>Page 4: Fighting stallions  © Pam Clifford(main image);  Pony eating purple moor grass © Charlotte Faulkner (inset);  Marsh Fritillary Butterfly © Butterfly Conservation (inset); Heather © Nick Dunstone (inset); Southern Damselfly © </a:t>
            </a:r>
            <a:r>
              <a:rPr lang="en-GB" u="sng" dirty="0">
                <a:hlinkClick r:id="rId2"/>
              </a:rPr>
              <a:t>philhutt@dartmoorpreservation.co.uk</a:t>
            </a:r>
            <a:r>
              <a:rPr lang="en-GB" u="sng" dirty="0"/>
              <a:t> </a:t>
            </a:r>
            <a:r>
              <a:rPr lang="en-GB" dirty="0"/>
              <a:t>(inset); Bay pony eating gorse ©Sarah Jane Norrish  (inset); Blue Ground Beetle © Steven Falk (inset)</a:t>
            </a:r>
          </a:p>
          <a:p>
            <a:pPr marL="0" indent="0">
              <a:buNone/>
            </a:pPr>
            <a:r>
              <a:rPr lang="en-GB" dirty="0"/>
              <a:t>Page 5: Archaeological dig ©</a:t>
            </a:r>
            <a:r>
              <a:rPr lang="en-GB" dirty="0">
                <a:solidFill>
                  <a:srgbClr val="FF0000"/>
                </a:solidFill>
              </a:rPr>
              <a:t> </a:t>
            </a:r>
            <a:r>
              <a:rPr lang="en-GB" dirty="0" err="1">
                <a:solidFill>
                  <a:srgbClr val="FF0000"/>
                </a:solidFill>
              </a:rPr>
              <a:t>Ossiie</a:t>
            </a:r>
            <a:r>
              <a:rPr lang="en-GB" dirty="0">
                <a:solidFill>
                  <a:srgbClr val="FF0000"/>
                </a:solidFill>
              </a:rPr>
              <a:t> Palmer</a:t>
            </a:r>
            <a:r>
              <a:rPr lang="en-GB" dirty="0"/>
              <a:t>; Ponies at Bronze Age settlement © Charlotte Faulkner</a:t>
            </a:r>
          </a:p>
          <a:p>
            <a:pPr marL="0" indent="0">
              <a:buNone/>
            </a:pPr>
            <a:r>
              <a:rPr lang="en-GB" dirty="0"/>
              <a:t>Page 6: Various Dartmoor </a:t>
            </a:r>
            <a:r>
              <a:rPr lang="en-GB" dirty="0" err="1"/>
              <a:t>Hillies</a:t>
            </a:r>
            <a:r>
              <a:rPr lang="en-GB" dirty="0"/>
              <a:t> © Friends of the Dartmoor Hill Pony</a:t>
            </a:r>
          </a:p>
          <a:p>
            <a:pPr marL="0" indent="0">
              <a:buNone/>
            </a:pPr>
            <a:r>
              <a:rPr lang="en-GB" dirty="0"/>
              <a:t>Page 7: </a:t>
            </a:r>
            <a:r>
              <a:rPr lang="en-GB" dirty="0" err="1"/>
              <a:t>Succisa</a:t>
            </a:r>
            <a:r>
              <a:rPr lang="en-GB" dirty="0"/>
              <a:t> pratensis  with bee © Richard Austin; Marsh Fritillary larvae web © Richard Austin Dormouse © Richard Austin; Palomino pony eating gorse © </a:t>
            </a:r>
            <a:r>
              <a:rPr lang="en-GB" dirty="0">
                <a:solidFill>
                  <a:srgbClr val="FF0000"/>
                </a:solidFill>
              </a:rPr>
              <a:t>Kristina Maier</a:t>
            </a:r>
          </a:p>
          <a:p>
            <a:pPr marL="0" indent="0">
              <a:buNone/>
            </a:pPr>
            <a:r>
              <a:rPr lang="en-GB" dirty="0"/>
              <a:t>Page 8: Ponies and tor © Pam Clifford; </a:t>
            </a:r>
            <a:r>
              <a:rPr lang="en-GB" dirty="0" err="1">
                <a:solidFill>
                  <a:srgbClr val="FF0000"/>
                </a:solidFill>
              </a:rPr>
              <a:t>Wistman’s</a:t>
            </a:r>
            <a:r>
              <a:rPr lang="en-GB" dirty="0">
                <a:solidFill>
                  <a:srgbClr val="FF0000"/>
                </a:solidFill>
              </a:rPr>
              <a:t> Wood © Adam Burton</a:t>
            </a:r>
            <a:r>
              <a:rPr lang="en-GB" dirty="0"/>
              <a:t>;</a:t>
            </a:r>
          </a:p>
          <a:p>
            <a:pPr marL="0" indent="0">
              <a:buNone/>
            </a:pPr>
            <a:r>
              <a:rPr lang="en-GB" dirty="0"/>
              <a:t> Ponies on the moor © Pam Clifford</a:t>
            </a:r>
          </a:p>
          <a:p>
            <a:pPr marL="0" indent="0">
              <a:buNone/>
            </a:pPr>
            <a:r>
              <a:rPr lang="en-GB" dirty="0"/>
              <a:t>Page 9: Dartmoor Hill Pony in a peat bog © Charlotte Faulkner; Pony in a river © Pam Clifford</a:t>
            </a:r>
          </a:p>
          <a:p>
            <a:pPr marL="0" indent="0">
              <a:buNone/>
            </a:pPr>
            <a:r>
              <a:rPr lang="en-GB" dirty="0"/>
              <a:t>Page 10: Warren House Inn © with thanks to Warren House Inn;  Ponies head to the pub © Charlotte Faulkner;  </a:t>
            </a:r>
            <a:r>
              <a:rPr lang="en-GB" dirty="0" err="1">
                <a:solidFill>
                  <a:srgbClr val="FF0000"/>
                </a:solidFill>
              </a:rPr>
              <a:t>Powdermills</a:t>
            </a:r>
            <a:r>
              <a:rPr lang="en-GB" dirty="0">
                <a:solidFill>
                  <a:srgbClr val="FF0000"/>
                </a:solidFill>
              </a:rPr>
              <a:t> Pottery © Ossie Palmer</a:t>
            </a:r>
          </a:p>
          <a:p>
            <a:pPr marL="0" indent="0">
              <a:buNone/>
            </a:pPr>
            <a:r>
              <a:rPr lang="en-GB" dirty="0"/>
              <a:t>Page 11: Cyril Abel rounding up ponies, </a:t>
            </a:r>
            <a:r>
              <a:rPr lang="en-GB" dirty="0" err="1"/>
              <a:t>Moortown</a:t>
            </a:r>
            <a:r>
              <a:rPr lang="en-GB" dirty="0"/>
              <a:t> Farm, Whitchurch ©Chris Chapman 1978; Rounding up the ponies on a quad bike ©  </a:t>
            </a:r>
            <a:r>
              <a:rPr lang="en-GB" dirty="0">
                <a:solidFill>
                  <a:srgbClr val="FF0000"/>
                </a:solidFill>
              </a:rPr>
              <a:t>Charlotte Faulkner</a:t>
            </a:r>
            <a:r>
              <a:rPr lang="en-GB" dirty="0"/>
              <a:t>; Commoners at the Drift ©  </a:t>
            </a:r>
            <a:r>
              <a:rPr lang="en-GB" dirty="0">
                <a:solidFill>
                  <a:srgbClr val="FF0000"/>
                </a:solidFill>
              </a:rPr>
              <a:t>Charlotte Faulkner</a:t>
            </a:r>
            <a:r>
              <a:rPr lang="en-GB" dirty="0"/>
              <a:t>; Driving ponies ©  </a:t>
            </a:r>
            <a:r>
              <a:rPr lang="en-GB" dirty="0">
                <a:solidFill>
                  <a:srgbClr val="FF0000"/>
                </a:solidFill>
              </a:rPr>
              <a:t>Lucy Thomas</a:t>
            </a:r>
            <a:endParaRPr lang="en-GB" dirty="0"/>
          </a:p>
          <a:p>
            <a:pPr marL="0" indent="0">
              <a:buNone/>
            </a:pPr>
            <a:r>
              <a:rPr lang="en-GB" dirty="0"/>
              <a:t>Page 12: At Chagford Pony Sale, Dartmoor © Chris Chapman 2019</a:t>
            </a:r>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14477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ndara" panose="020E0502030303020204" pitchFamily="34" charset="0"/>
              </a:rPr>
              <a:t>Sources</a:t>
            </a:r>
          </a:p>
        </p:txBody>
      </p:sp>
      <p:sp>
        <p:nvSpPr>
          <p:cNvPr id="3" name="Content Placeholder 2"/>
          <p:cNvSpPr>
            <a:spLocks noGrp="1"/>
          </p:cNvSpPr>
          <p:nvPr>
            <p:ph idx="1"/>
          </p:nvPr>
        </p:nvSpPr>
        <p:spPr/>
        <p:txBody>
          <a:bodyPr>
            <a:normAutofit/>
          </a:bodyPr>
          <a:lstStyle/>
          <a:p>
            <a:pPr marL="0" indent="0">
              <a:spcBef>
                <a:spcPts val="0"/>
              </a:spcBef>
              <a:buNone/>
            </a:pPr>
            <a:r>
              <a:rPr lang="en-GB" sz="1800" dirty="0">
                <a:hlinkClick r:id="rId2"/>
              </a:rPr>
              <a:t>https://publications.parliament.uk/pa/cm201719/cmpublic/Agriculture/memo/AB49.pdf</a:t>
            </a:r>
            <a:endParaRPr lang="en-GB" sz="1800" dirty="0"/>
          </a:p>
          <a:p>
            <a:pPr marL="0" indent="0">
              <a:spcBef>
                <a:spcPts val="0"/>
              </a:spcBef>
              <a:buNone/>
            </a:pPr>
            <a:endParaRPr lang="en-GB" sz="1800" dirty="0"/>
          </a:p>
          <a:p>
            <a:pPr marL="0" indent="0">
              <a:spcBef>
                <a:spcPts val="0"/>
              </a:spcBef>
              <a:buNone/>
            </a:pPr>
            <a:r>
              <a:rPr lang="en-GB" sz="1800" dirty="0">
                <a:hlinkClick r:id="rId3"/>
              </a:rPr>
              <a:t>https://whittle.woodlandtrust.org.uk/2019/04/14/a-year-at-east-dartmoor/</a:t>
            </a:r>
            <a:endParaRPr lang="en-GB" sz="1800" dirty="0"/>
          </a:p>
          <a:p>
            <a:pPr marL="0" indent="0">
              <a:spcBef>
                <a:spcPts val="0"/>
              </a:spcBef>
              <a:buNone/>
            </a:pPr>
            <a:endParaRPr lang="en-GB" sz="1800" u="sng" dirty="0"/>
          </a:p>
          <a:p>
            <a:pPr marL="0" indent="0">
              <a:spcBef>
                <a:spcPts val="0"/>
              </a:spcBef>
              <a:buNone/>
            </a:pPr>
            <a:r>
              <a:rPr lang="en-GB" sz="1800" dirty="0">
                <a:hlinkClick r:id="rId4"/>
              </a:rPr>
              <a:t>https://phys.org/news/2019-11-ponies-critical-role-dartmoor-future.html</a:t>
            </a:r>
            <a:endParaRPr lang="en-GB" sz="1800" dirty="0"/>
          </a:p>
          <a:p>
            <a:pPr marL="0" indent="0">
              <a:spcBef>
                <a:spcPts val="0"/>
              </a:spcBef>
              <a:buNone/>
            </a:pPr>
            <a:endParaRPr lang="en-GB" sz="1800" dirty="0"/>
          </a:p>
          <a:p>
            <a:pPr marL="0" indent="0">
              <a:spcBef>
                <a:spcPts val="0"/>
              </a:spcBef>
              <a:buNone/>
            </a:pPr>
            <a:r>
              <a:rPr lang="en-GB" sz="1800" dirty="0">
                <a:hlinkClick r:id="rId5"/>
              </a:rPr>
              <a:t>https://chesterrep.openrepository.com/handle/10034/622187</a:t>
            </a:r>
            <a:r>
              <a:rPr lang="en-GB" sz="1800" dirty="0"/>
              <a:t>  </a:t>
            </a:r>
          </a:p>
          <a:p>
            <a:pPr marL="0" indent="0">
              <a:spcBef>
                <a:spcPts val="0"/>
              </a:spcBef>
              <a:buNone/>
            </a:pPr>
            <a:endParaRPr lang="en-GB" sz="1800" dirty="0"/>
          </a:p>
          <a:p>
            <a:pPr marL="0" indent="0">
              <a:spcBef>
                <a:spcPts val="0"/>
              </a:spcBef>
              <a:buNone/>
            </a:pPr>
            <a:r>
              <a:rPr lang="en-GB" sz="1800" dirty="0"/>
              <a:t>dartmoor.gov.uk</a:t>
            </a:r>
          </a:p>
          <a:p>
            <a:pPr marL="0" indent="0">
              <a:spcBef>
                <a:spcPts val="0"/>
              </a:spcBef>
              <a:buNone/>
            </a:pPr>
            <a:endParaRPr lang="en-GB" sz="1800" dirty="0"/>
          </a:p>
          <a:p>
            <a:pPr marL="0" indent="0">
              <a:spcBef>
                <a:spcPts val="0"/>
              </a:spcBef>
              <a:buNone/>
            </a:pPr>
            <a:r>
              <a:rPr lang="en-GB" sz="1800" dirty="0">
                <a:hlinkClick r:id="rId6"/>
              </a:rPr>
              <a:t>https://assets.publishing.service.gov.uk/government/uploads/system/uploads/attachment_data/file/69310/pb13533-national-park-authorities.pdf</a:t>
            </a:r>
            <a:endParaRPr lang="en-GB" sz="1800" dirty="0"/>
          </a:p>
          <a:p>
            <a:pPr marL="0" indent="0">
              <a:spcBef>
                <a:spcPts val="0"/>
              </a:spcBef>
              <a:buNone/>
            </a:pPr>
            <a:endParaRPr lang="en-GB" sz="1800" dirty="0"/>
          </a:p>
          <a:p>
            <a:pPr marL="0" indent="0">
              <a:spcBef>
                <a:spcPts val="0"/>
              </a:spcBef>
              <a:buNone/>
            </a:pPr>
            <a:r>
              <a:rPr lang="en-GB" sz="1800" dirty="0"/>
              <a:t>National Geographic </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249877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ndara" panose="020E0502030303020204" pitchFamily="34" charset="0"/>
              </a:rPr>
              <a:t>What is a keystone</a:t>
            </a:r>
            <a:r>
              <a:rPr lang="en-GB" b="1" dirty="0"/>
              <a:t> </a:t>
            </a:r>
            <a:r>
              <a:rPr lang="en-GB" b="1" dirty="0">
                <a:latin typeface="Candara" panose="020E0502030303020204" pitchFamily="34" charset="0"/>
              </a:rPr>
              <a:t>species?</a:t>
            </a:r>
            <a:endParaRPr lang="en-GB" dirty="0"/>
          </a:p>
        </p:txBody>
      </p:sp>
      <p:sp>
        <p:nvSpPr>
          <p:cNvPr id="3" name="Content Placeholder 2"/>
          <p:cNvSpPr>
            <a:spLocks noGrp="1"/>
          </p:cNvSpPr>
          <p:nvPr>
            <p:ph idx="1"/>
          </p:nvPr>
        </p:nvSpPr>
        <p:spPr>
          <a:xfrm>
            <a:off x="899592" y="2780928"/>
            <a:ext cx="7488832" cy="3561259"/>
          </a:xfrm>
        </p:spPr>
        <p:txBody>
          <a:bodyPr>
            <a:normAutofit/>
          </a:bodyPr>
          <a:lstStyle/>
          <a:p>
            <a:pPr marL="0" indent="0">
              <a:buNone/>
            </a:pPr>
            <a:r>
              <a:rPr lang="en-GB" sz="1800" dirty="0"/>
              <a:t>‘Every ecosystem has certain species that are critical to the survival of the other species in the system. The keystone species could be a huge predator or an unassuming plant, but without them the ecosystem may not survive. </a:t>
            </a:r>
          </a:p>
          <a:p>
            <a:pPr marL="0" indent="0">
              <a:buNone/>
            </a:pPr>
            <a:endParaRPr lang="en-GB" sz="1800" dirty="0"/>
          </a:p>
          <a:p>
            <a:pPr marL="0" indent="0">
              <a:spcBef>
                <a:spcPts val="0"/>
              </a:spcBef>
              <a:buNone/>
            </a:pPr>
            <a:r>
              <a:rPr lang="en-GB" sz="1800" dirty="0"/>
              <a:t>In any arrangement or community, the “keystone” is considered one </a:t>
            </a:r>
          </a:p>
          <a:p>
            <a:pPr marL="0" indent="0">
              <a:spcBef>
                <a:spcPts val="0"/>
              </a:spcBef>
              <a:buNone/>
            </a:pPr>
            <a:r>
              <a:rPr lang="en-GB" sz="1800" dirty="0"/>
              <a:t>of the most vital parts. Without its keystone species, ecosystems would look very different. Some ecosystems might not be able to adapt to environmental changes if their keystone species disappeared. That could spell the end of the ecosystem, or it could allow an invasive species to take over and dramatically shift the ecosystem in </a:t>
            </a:r>
          </a:p>
          <a:p>
            <a:pPr marL="0" indent="0">
              <a:spcBef>
                <a:spcPts val="0"/>
              </a:spcBef>
              <a:buNone/>
            </a:pPr>
            <a:r>
              <a:rPr lang="en-GB" sz="1800" dirty="0"/>
              <a:t>a new direction.’</a:t>
            </a:r>
          </a:p>
          <a:p>
            <a:pPr marL="0" indent="0">
              <a:buNone/>
            </a:pPr>
            <a:r>
              <a:rPr lang="en-GB" sz="1800" dirty="0"/>
              <a:t>			           		            National Geographic</a:t>
            </a:r>
          </a:p>
        </p:txBody>
      </p:sp>
      <p:pic>
        <p:nvPicPr>
          <p:cNvPr id="1026" name="Picture 2" descr="C:\Users\juliet.stanley\Desktop\FDHP\Images\Sh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04" y="1412776"/>
            <a:ext cx="1881972" cy="9201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liet.stanley\Desktop\FDHP\Images\Bea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782" y="1412776"/>
            <a:ext cx="1739242" cy="920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liet.stanley\Desktop\FDHP\Images\Bo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412776"/>
            <a:ext cx="1656184" cy="92015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liet.stanley\Desktop\FDHP\Images\DH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412776"/>
            <a:ext cx="143875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7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t.stanley\Desktop\FDHP\Images\unicorn.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3827" y="7937"/>
            <a:ext cx="9257827" cy="6943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367" y="4002449"/>
            <a:ext cx="1807369" cy="938719"/>
          </a:xfrm>
          <a:prstGeom prst="rect">
            <a:avLst/>
          </a:prstGeom>
          <a:noFill/>
        </p:spPr>
        <p:txBody>
          <a:bodyPr wrap="square" rtlCol="0">
            <a:spAutoFit/>
          </a:bodyPr>
          <a:lstStyle/>
          <a:p>
            <a:r>
              <a:rPr lang="en-GB" sz="1100" b="1" dirty="0">
                <a:solidFill>
                  <a:schemeClr val="bg1"/>
                </a:solidFill>
              </a:rPr>
              <a:t>Mane and tail collect and disperse seeds  and pollens. Birds also use mane and tail hair to build durable nests for young.</a:t>
            </a:r>
          </a:p>
        </p:txBody>
      </p:sp>
      <p:sp>
        <p:nvSpPr>
          <p:cNvPr id="5" name="TextBox 4"/>
          <p:cNvSpPr txBox="1"/>
          <p:nvPr/>
        </p:nvSpPr>
        <p:spPr>
          <a:xfrm>
            <a:off x="107504" y="966786"/>
            <a:ext cx="1512168" cy="2292935"/>
          </a:xfrm>
          <a:prstGeom prst="rect">
            <a:avLst/>
          </a:prstGeom>
          <a:noFill/>
        </p:spPr>
        <p:txBody>
          <a:bodyPr wrap="square" rtlCol="0">
            <a:spAutoFit/>
          </a:bodyPr>
          <a:lstStyle/>
          <a:p>
            <a:r>
              <a:rPr lang="en-GB" sz="1100" b="1" dirty="0"/>
              <a:t>Exceptional memory allows ponies to find food throughout the year and follow set routes across </a:t>
            </a:r>
          </a:p>
          <a:p>
            <a:r>
              <a:rPr lang="en-GB" sz="1100" b="1" dirty="0"/>
              <a:t>the moor for minimum impact on the environment, </a:t>
            </a:r>
          </a:p>
          <a:p>
            <a:r>
              <a:rPr lang="en-GB" sz="1100" b="1" dirty="0"/>
              <a:t>helping to preserve bogs, wetlands and woodlands, and </a:t>
            </a:r>
          </a:p>
          <a:p>
            <a:r>
              <a:rPr lang="en-GB" sz="1100" b="1" dirty="0"/>
              <a:t>the rare flora and </a:t>
            </a:r>
          </a:p>
          <a:p>
            <a:r>
              <a:rPr lang="en-GB" sz="1100" b="1" dirty="0"/>
              <a:t>fauna that live there.</a:t>
            </a:r>
          </a:p>
        </p:txBody>
      </p:sp>
      <p:sp>
        <p:nvSpPr>
          <p:cNvPr id="6" name="TextBox 5"/>
          <p:cNvSpPr txBox="1"/>
          <p:nvPr/>
        </p:nvSpPr>
        <p:spPr>
          <a:xfrm>
            <a:off x="2482116" y="2113254"/>
            <a:ext cx="1224397" cy="1277273"/>
          </a:xfrm>
          <a:prstGeom prst="rect">
            <a:avLst/>
          </a:prstGeom>
          <a:noFill/>
          <a:effectLst>
            <a:glow rad="63500">
              <a:schemeClr val="accent1">
                <a:satMod val="175000"/>
                <a:alpha val="40000"/>
              </a:schemeClr>
            </a:glow>
          </a:effectLst>
        </p:spPr>
        <p:txBody>
          <a:bodyPr wrap="square" rtlCol="0">
            <a:spAutoFit/>
          </a:bodyPr>
          <a:lstStyle/>
          <a:p>
            <a:r>
              <a:rPr lang="en-GB" sz="1100" b="1" dirty="0">
                <a:solidFill>
                  <a:schemeClr val="bg1"/>
                </a:solidFill>
              </a:rPr>
              <a:t>Prehensile upper lip is able to carefully select particular plants, allowing biodiversity </a:t>
            </a:r>
          </a:p>
          <a:p>
            <a:r>
              <a:rPr lang="en-GB" sz="1100" b="1" dirty="0">
                <a:solidFill>
                  <a:schemeClr val="bg1"/>
                </a:solidFill>
              </a:rPr>
              <a:t>to thrive.</a:t>
            </a:r>
          </a:p>
        </p:txBody>
      </p:sp>
      <p:sp>
        <p:nvSpPr>
          <p:cNvPr id="7" name="TextBox 6"/>
          <p:cNvSpPr txBox="1"/>
          <p:nvPr/>
        </p:nvSpPr>
        <p:spPr>
          <a:xfrm>
            <a:off x="8136904" y="2417793"/>
            <a:ext cx="1043608" cy="2123658"/>
          </a:xfrm>
          <a:prstGeom prst="rect">
            <a:avLst/>
          </a:prstGeom>
          <a:noFill/>
        </p:spPr>
        <p:txBody>
          <a:bodyPr wrap="square" rtlCol="0">
            <a:spAutoFit/>
          </a:bodyPr>
          <a:lstStyle/>
          <a:p>
            <a:r>
              <a:rPr lang="en-GB" sz="1100" b="1" dirty="0">
                <a:solidFill>
                  <a:schemeClr val="bg1"/>
                </a:solidFill>
              </a:rPr>
              <a:t>Short, strong legs cover difficult terrain with ease. The ability to travel to find diverse food sources helps maintain Dartmoor’s landscape.</a:t>
            </a:r>
          </a:p>
        </p:txBody>
      </p:sp>
      <p:sp>
        <p:nvSpPr>
          <p:cNvPr id="8" name="TextBox 7"/>
          <p:cNvSpPr txBox="1"/>
          <p:nvPr/>
        </p:nvSpPr>
        <p:spPr>
          <a:xfrm>
            <a:off x="4830160" y="2751891"/>
            <a:ext cx="1371600" cy="1277273"/>
          </a:xfrm>
          <a:prstGeom prst="rect">
            <a:avLst/>
          </a:prstGeom>
          <a:noFill/>
        </p:spPr>
        <p:txBody>
          <a:bodyPr wrap="square" rtlCol="0">
            <a:spAutoFit/>
          </a:bodyPr>
          <a:lstStyle/>
          <a:p>
            <a:r>
              <a:rPr lang="en-GB" sz="1100" dirty="0">
                <a:solidFill>
                  <a:schemeClr val="bg1"/>
                </a:solidFill>
              </a:rPr>
              <a:t>A highly effective digestive system means ponies are able to survive on less, and lower quality, food than cattle and sheep.</a:t>
            </a:r>
          </a:p>
        </p:txBody>
      </p:sp>
      <p:sp>
        <p:nvSpPr>
          <p:cNvPr id="9" name="TextBox 8"/>
          <p:cNvSpPr txBox="1"/>
          <p:nvPr/>
        </p:nvSpPr>
        <p:spPr>
          <a:xfrm>
            <a:off x="7164288" y="5229200"/>
            <a:ext cx="1626902" cy="938719"/>
          </a:xfrm>
          <a:prstGeom prst="rect">
            <a:avLst/>
          </a:prstGeom>
          <a:noFill/>
        </p:spPr>
        <p:txBody>
          <a:bodyPr wrap="square" rtlCol="0">
            <a:spAutoFit/>
          </a:bodyPr>
          <a:lstStyle/>
          <a:p>
            <a:r>
              <a:rPr lang="en-GB" sz="1100" b="1" dirty="0">
                <a:solidFill>
                  <a:schemeClr val="bg1"/>
                </a:solidFill>
              </a:rPr>
              <a:t>Nutrient-rich dung provides food for many insects, including essential pollinators </a:t>
            </a:r>
          </a:p>
          <a:p>
            <a:r>
              <a:rPr lang="en-GB" sz="1100" b="1" dirty="0">
                <a:solidFill>
                  <a:schemeClr val="bg1"/>
                </a:solidFill>
              </a:rPr>
              <a:t>like bees.</a:t>
            </a:r>
          </a:p>
        </p:txBody>
      </p:sp>
      <p:sp>
        <p:nvSpPr>
          <p:cNvPr id="10" name="Rectangle 9"/>
          <p:cNvSpPr/>
          <p:nvPr/>
        </p:nvSpPr>
        <p:spPr>
          <a:xfrm>
            <a:off x="4593885" y="4924571"/>
            <a:ext cx="1058235" cy="938719"/>
          </a:xfrm>
          <a:prstGeom prst="rect">
            <a:avLst/>
          </a:prstGeom>
          <a:noFill/>
        </p:spPr>
        <p:txBody>
          <a:bodyPr wrap="square">
            <a:spAutoFit/>
          </a:bodyPr>
          <a:lstStyle/>
          <a:p>
            <a:r>
              <a:rPr lang="en-GB" sz="1100" b="1" dirty="0">
                <a:solidFill>
                  <a:schemeClr val="bg1"/>
                </a:solidFill>
              </a:rPr>
              <a:t>Small hooves have minimal impact on </a:t>
            </a:r>
          </a:p>
          <a:p>
            <a:r>
              <a:rPr lang="en-GB" sz="1100" b="1" dirty="0">
                <a:solidFill>
                  <a:schemeClr val="bg1"/>
                </a:solidFill>
              </a:rPr>
              <a:t>the surface </a:t>
            </a:r>
          </a:p>
          <a:p>
            <a:r>
              <a:rPr lang="en-GB" sz="1100" b="1" dirty="0">
                <a:solidFill>
                  <a:schemeClr val="bg1"/>
                </a:solidFill>
              </a:rPr>
              <a:t>of  the moor.</a:t>
            </a:r>
          </a:p>
        </p:txBody>
      </p:sp>
      <p:sp>
        <p:nvSpPr>
          <p:cNvPr id="11" name="AutoShape 5" descr="Survey for the Blue Ground Beetle Carabus intricatus in Co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itle 1"/>
          <p:cNvSpPr txBox="1">
            <a:spLocks/>
          </p:cNvSpPr>
          <p:nvPr/>
        </p:nvSpPr>
        <p:spPr>
          <a:xfrm>
            <a:off x="649023" y="260648"/>
            <a:ext cx="7199577" cy="1031776"/>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The Dartmoor Hill Pony </a:t>
            </a:r>
            <a:br>
              <a:rPr lang="en-GB"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br>
            <a:r>
              <a:rPr lang="en-GB" sz="3800"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A Keystone Species</a:t>
            </a:r>
            <a:endParaRPr lang="en-GB" sz="3800"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endParaRPr>
          </a:p>
        </p:txBody>
      </p:sp>
      <p:pic>
        <p:nvPicPr>
          <p:cNvPr id="3074" name="Picture 2" descr="C:\Users\juliet.stanley\Desktop\FDHP\Images\Pony hair birds n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424" y="5084235"/>
            <a:ext cx="2432456" cy="136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6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does the future hold for the p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 y="0"/>
            <a:ext cx="9199606" cy="6885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6096" y="188640"/>
            <a:ext cx="1800200" cy="1277273"/>
          </a:xfrm>
          <a:prstGeom prst="rect">
            <a:avLst/>
          </a:prstGeom>
          <a:noFill/>
          <a:ln>
            <a:noFill/>
          </a:ln>
          <a:effectLst>
            <a:glow rad="63500">
              <a:schemeClr val="accent5">
                <a:satMod val="175000"/>
                <a:alpha val="40000"/>
              </a:schemeClr>
            </a:glow>
            <a:outerShdw blurRad="40000" dist="20000" dir="5400000" rotWithShape="0">
              <a:srgbClr val="000000">
                <a:alpha val="38000"/>
              </a:srgbClr>
            </a:outerShdw>
            <a:softEdge rad="127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100" b="1" dirty="0">
                <a:solidFill>
                  <a:schemeClr val="bg1"/>
                </a:solidFill>
              </a:rPr>
              <a:t>Controlled </a:t>
            </a:r>
          </a:p>
          <a:p>
            <a:r>
              <a:rPr lang="en-GB" sz="1100" b="1" dirty="0">
                <a:solidFill>
                  <a:schemeClr val="bg1"/>
                </a:solidFill>
              </a:rPr>
              <a:t>grazing ensures </a:t>
            </a:r>
          </a:p>
          <a:p>
            <a:r>
              <a:rPr lang="en-GB" sz="1100" b="1" dirty="0">
                <a:solidFill>
                  <a:schemeClr val="bg1"/>
                </a:solidFill>
              </a:rPr>
              <a:t>the survival of rare habitats, like </a:t>
            </a:r>
            <a:r>
              <a:rPr lang="en-GB" sz="1100" b="1" dirty="0" err="1">
                <a:solidFill>
                  <a:schemeClr val="bg1"/>
                </a:solidFill>
              </a:rPr>
              <a:t>Rhôs</a:t>
            </a:r>
            <a:r>
              <a:rPr lang="en-GB" sz="1100" b="1" dirty="0">
                <a:solidFill>
                  <a:schemeClr val="bg1"/>
                </a:solidFill>
              </a:rPr>
              <a:t> </a:t>
            </a:r>
          </a:p>
          <a:p>
            <a:r>
              <a:rPr lang="en-GB" sz="1100" b="1" dirty="0">
                <a:solidFill>
                  <a:schemeClr val="bg1"/>
                </a:solidFill>
              </a:rPr>
              <a:t>pasture, where threatened species, like the Marsh Fritillary Butterfly, thrive</a:t>
            </a:r>
            <a:r>
              <a:rPr lang="en-GB" sz="1100" b="1" dirty="0">
                <a:solidFill>
                  <a:schemeClr val="tx1"/>
                </a:solidFill>
              </a:rPr>
              <a:t>.</a:t>
            </a:r>
          </a:p>
        </p:txBody>
      </p:sp>
      <p:sp>
        <p:nvSpPr>
          <p:cNvPr id="9" name="TextBox 8"/>
          <p:cNvSpPr txBox="1"/>
          <p:nvPr/>
        </p:nvSpPr>
        <p:spPr>
          <a:xfrm>
            <a:off x="3491880" y="5248071"/>
            <a:ext cx="2016224" cy="127727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100" b="1" dirty="0">
                <a:solidFill>
                  <a:schemeClr val="bg1"/>
                </a:solidFill>
              </a:rPr>
              <a:t>Conservation grazing  in places like </a:t>
            </a:r>
            <a:r>
              <a:rPr lang="en-GB" sz="1100" b="1" dirty="0" err="1">
                <a:solidFill>
                  <a:schemeClr val="bg1"/>
                </a:solidFill>
              </a:rPr>
              <a:t>Yarner</a:t>
            </a:r>
            <a:r>
              <a:rPr lang="en-GB" sz="1100" b="1" dirty="0">
                <a:solidFill>
                  <a:schemeClr val="bg1"/>
                </a:solidFill>
              </a:rPr>
              <a:t> Wood helps ensure the survival of rare species such as the Blue Ground Beetle, listed as near-threatened on the IUCN </a:t>
            </a:r>
          </a:p>
          <a:p>
            <a:r>
              <a:rPr lang="en-GB" sz="1100" b="1" dirty="0">
                <a:solidFill>
                  <a:schemeClr val="bg1"/>
                </a:solidFill>
              </a:rPr>
              <a:t>Red List.</a:t>
            </a:r>
          </a:p>
        </p:txBody>
      </p:sp>
      <p:sp>
        <p:nvSpPr>
          <p:cNvPr id="11" name="TextBox 10"/>
          <p:cNvSpPr txBox="1"/>
          <p:nvPr/>
        </p:nvSpPr>
        <p:spPr>
          <a:xfrm>
            <a:off x="7560180" y="5013176"/>
            <a:ext cx="1419880" cy="1107996"/>
          </a:xfrm>
          <a:prstGeom prst="rect">
            <a:avLst/>
          </a:prstGeom>
          <a:noFill/>
        </p:spPr>
        <p:txBody>
          <a:bodyPr wrap="square" rtlCol="0">
            <a:spAutoFit/>
          </a:bodyPr>
          <a:lstStyle/>
          <a:p>
            <a:r>
              <a:rPr lang="en-GB" sz="1100" b="1" dirty="0">
                <a:solidFill>
                  <a:schemeClr val="bg1"/>
                </a:solidFill>
              </a:rPr>
              <a:t>Dartmoor Hill Ponies like to graze on gorse, which heathland grazing prescriptions often aim to control.</a:t>
            </a:r>
          </a:p>
        </p:txBody>
      </p:sp>
      <p:pic>
        <p:nvPicPr>
          <p:cNvPr id="2051" name="Picture 3" descr="C:\Users\juliet.stanley\Desktop\FDHP\Images\gorse.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60180" y="2945284"/>
            <a:ext cx="1438076" cy="1995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uliet.stanley\Desktop\FDHP\Images\marsh fritillar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0180" y="203647"/>
            <a:ext cx="1458972" cy="11072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35696" y="664820"/>
            <a:ext cx="2880320" cy="1107996"/>
          </a:xfrm>
          <a:prstGeom prst="rect">
            <a:avLst/>
          </a:prstGeom>
          <a:noFill/>
        </p:spPr>
        <p:txBody>
          <a:bodyPr wrap="square" rtlCol="0">
            <a:spAutoFit/>
          </a:bodyPr>
          <a:lstStyle/>
          <a:p>
            <a:r>
              <a:rPr lang="en-GB" sz="1100" b="1" dirty="0">
                <a:solidFill>
                  <a:schemeClr val="bg1"/>
                </a:solidFill>
              </a:rPr>
              <a:t>During the summer, purple moor grass, scarcely eaten by cattle, makes up  20% of  </a:t>
            </a:r>
          </a:p>
          <a:p>
            <a:r>
              <a:rPr lang="en-GB" sz="1100" b="1" dirty="0">
                <a:solidFill>
                  <a:schemeClr val="bg1"/>
                </a:solidFill>
              </a:rPr>
              <a:t>a Dartmoor Hill Pony’s diet. In the UK, </a:t>
            </a:r>
          </a:p>
          <a:p>
            <a:r>
              <a:rPr lang="en-GB" sz="1100" b="1" dirty="0">
                <a:solidFill>
                  <a:schemeClr val="bg1"/>
                </a:solidFill>
              </a:rPr>
              <a:t>the spread of purple moor grass has frequently been at the expense of more diverse upland heath and mire habitats. </a:t>
            </a:r>
          </a:p>
        </p:txBody>
      </p:sp>
      <p:sp>
        <p:nvSpPr>
          <p:cNvPr id="13" name="TextBox 12"/>
          <p:cNvSpPr txBox="1"/>
          <p:nvPr/>
        </p:nvSpPr>
        <p:spPr>
          <a:xfrm>
            <a:off x="5436096" y="1556792"/>
            <a:ext cx="1872208" cy="1277273"/>
          </a:xfrm>
          <a:prstGeom prst="rect">
            <a:avLst/>
          </a:prstGeom>
          <a:noFill/>
        </p:spPr>
        <p:txBody>
          <a:bodyPr wrap="square" rtlCol="0">
            <a:spAutoFit/>
          </a:bodyPr>
          <a:lstStyle/>
          <a:p>
            <a:r>
              <a:rPr lang="en-GB" sz="1100" b="1" dirty="0">
                <a:solidFill>
                  <a:schemeClr val="bg1"/>
                </a:solidFill>
              </a:rPr>
              <a:t>Dartmoor Hill Ponies maintain woodlands and marshes which are home to newly discovered species like </a:t>
            </a:r>
            <a:r>
              <a:rPr lang="en-GB" sz="1100" b="1" dirty="0" err="1">
                <a:solidFill>
                  <a:schemeClr val="bg1"/>
                </a:solidFill>
              </a:rPr>
              <a:t>Heckford’s</a:t>
            </a:r>
            <a:r>
              <a:rPr lang="en-GB" sz="1100" b="1" dirty="0">
                <a:solidFill>
                  <a:schemeClr val="bg1"/>
                </a:solidFill>
              </a:rPr>
              <a:t> Pygmy Moth and the globally threatened Southern Damselfly.</a:t>
            </a:r>
          </a:p>
        </p:txBody>
      </p:sp>
      <p:sp>
        <p:nvSpPr>
          <p:cNvPr id="14" name="TextBox 13"/>
          <p:cNvSpPr txBox="1"/>
          <p:nvPr/>
        </p:nvSpPr>
        <p:spPr>
          <a:xfrm>
            <a:off x="35496" y="2852936"/>
            <a:ext cx="2520280" cy="769441"/>
          </a:xfrm>
          <a:prstGeom prst="rect">
            <a:avLst/>
          </a:prstGeom>
          <a:noFill/>
        </p:spPr>
        <p:txBody>
          <a:bodyPr wrap="square" rtlCol="0">
            <a:spAutoFit/>
          </a:bodyPr>
          <a:lstStyle/>
          <a:p>
            <a:r>
              <a:rPr lang="en-GB" sz="1100" b="1" dirty="0">
                <a:solidFill>
                  <a:schemeClr val="bg1"/>
                </a:solidFill>
              </a:rPr>
              <a:t>They avoid heather, which invaluable pollinators like bees thrive on, and which grazing prescriptions</a:t>
            </a:r>
          </a:p>
          <a:p>
            <a:r>
              <a:rPr lang="en-GB" sz="1100" b="1" dirty="0">
                <a:solidFill>
                  <a:schemeClr val="bg1"/>
                </a:solidFill>
              </a:rPr>
              <a:t>often aim to protect. </a:t>
            </a:r>
          </a:p>
        </p:txBody>
      </p:sp>
      <p:pic>
        <p:nvPicPr>
          <p:cNvPr id="2057" name="Picture 9" descr="C:\Users\juliet.stanley\Desktop\FDHP\Images\heather.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9513" y="1938562"/>
            <a:ext cx="1449626" cy="8212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liet.stanley\Desktop\FDHP\Images\southern mayfly.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0180" y="1429406"/>
            <a:ext cx="1458971" cy="14235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liet.stanley\Desktop\FDHP\Images\molinia.PNG"/>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6006" y="203647"/>
            <a:ext cx="1433133" cy="15691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liet.stanley\Desktop\FDHP\Images\Blue Ground Beetle.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35696" y="5085184"/>
            <a:ext cx="1416720" cy="144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82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b="1" dirty="0">
                <a:latin typeface="Candara" panose="020E0502030303020204" pitchFamily="34" charset="0"/>
              </a:rPr>
              <a:t>    A Brief History</a:t>
            </a:r>
            <a:endParaRPr lang="en-GB" dirty="0">
              <a:latin typeface="Candara" panose="020E0502030303020204" pitchFamily="34" charset="0"/>
            </a:endParaRPr>
          </a:p>
        </p:txBody>
      </p:sp>
      <p:sp>
        <p:nvSpPr>
          <p:cNvPr id="3" name="Content Placeholder 2"/>
          <p:cNvSpPr>
            <a:spLocks noGrp="1"/>
          </p:cNvSpPr>
          <p:nvPr>
            <p:ph idx="1"/>
          </p:nvPr>
        </p:nvSpPr>
        <p:spPr>
          <a:xfrm>
            <a:off x="509585" y="1955973"/>
            <a:ext cx="8229600" cy="4209331"/>
          </a:xfrm>
        </p:spPr>
        <p:txBody>
          <a:bodyPr>
            <a:normAutofit fontScale="25000" lnSpcReduction="20000"/>
          </a:bodyPr>
          <a:lstStyle/>
          <a:p>
            <a:pPr marL="0" indent="0">
              <a:spcBef>
                <a:spcPts val="0"/>
              </a:spcBef>
              <a:buNone/>
            </a:pPr>
            <a:endParaRPr lang="en-GB" sz="4500" dirty="0">
              <a:solidFill>
                <a:srgbClr val="FF0000"/>
              </a:solidFill>
            </a:endParaRPr>
          </a:p>
          <a:p>
            <a:pPr marL="0" indent="0">
              <a:spcBef>
                <a:spcPts val="0"/>
              </a:spcBef>
              <a:buNone/>
            </a:pPr>
            <a:r>
              <a:rPr lang="en-GB" sz="7200" dirty="0"/>
              <a:t>Evidence suggests ponies were roaming Dartmoor as far back as 500, 000 years ago, during the Ice Age. Dartmoor Hill Ponies have been living and working alongside humans since the Bronze Age. There is archaeological evidence that cattle, sheep and ponies were being farmed together on Dartmoor around 1350 BC.</a:t>
            </a:r>
          </a:p>
          <a:p>
            <a:pPr marL="0" indent="0">
              <a:spcBef>
                <a:spcPts val="0"/>
              </a:spcBef>
              <a:buNone/>
            </a:pPr>
            <a:r>
              <a:rPr lang="en-GB" sz="7200" dirty="0"/>
              <a:t> </a:t>
            </a:r>
          </a:p>
          <a:p>
            <a:pPr marL="0" indent="0">
              <a:spcBef>
                <a:spcPts val="0"/>
              </a:spcBef>
              <a:buNone/>
            </a:pPr>
            <a:r>
              <a:rPr lang="en-GB" sz="7200" dirty="0"/>
              <a:t>The Dartmoor Pony became a registered breed at the start of 20th century. Humans began to impose rules on what this new breed of pony should look like, mixing the pure bloodline of the semi-wild ponies with breeds such as the Hackney to make them more saleable and showable. At this point, the life of the Dartmoor Hill Pony separated from the life of the Dartmoor Pony. </a:t>
            </a:r>
          </a:p>
          <a:p>
            <a:pPr marL="0" indent="0">
              <a:spcBef>
                <a:spcPts val="0"/>
              </a:spcBef>
              <a:buNone/>
            </a:pPr>
            <a:r>
              <a:rPr lang="en-GB" sz="7200" dirty="0"/>
              <a:t> </a:t>
            </a:r>
          </a:p>
          <a:p>
            <a:pPr marL="0" indent="0">
              <a:spcBef>
                <a:spcPts val="0"/>
              </a:spcBef>
              <a:buNone/>
            </a:pPr>
            <a:r>
              <a:rPr lang="en-GB" sz="7200" dirty="0"/>
              <a:t>While the Dartmoor Pony is a name given </a:t>
            </a:r>
          </a:p>
          <a:p>
            <a:pPr marL="0" indent="0">
              <a:spcBef>
                <a:spcPts val="0"/>
              </a:spcBef>
              <a:buNone/>
            </a:pPr>
            <a:r>
              <a:rPr lang="en-GB" sz="7200" dirty="0"/>
              <a:t>to a type of pony whose life is almost </a:t>
            </a:r>
          </a:p>
          <a:p>
            <a:pPr marL="0" indent="0">
              <a:spcBef>
                <a:spcPts val="0"/>
              </a:spcBef>
              <a:buNone/>
            </a:pPr>
            <a:r>
              <a:rPr lang="en-GB" sz="7200" dirty="0"/>
              <a:t>completely controlled by humans, from </a:t>
            </a:r>
          </a:p>
          <a:p>
            <a:pPr marL="0" indent="0">
              <a:spcBef>
                <a:spcPts val="0"/>
              </a:spcBef>
              <a:buNone/>
            </a:pPr>
            <a:r>
              <a:rPr lang="en-GB" sz="7200" dirty="0"/>
              <a:t>where it is born to who its breeds with, </a:t>
            </a:r>
          </a:p>
          <a:p>
            <a:pPr marL="0" indent="0">
              <a:spcBef>
                <a:spcPts val="0"/>
              </a:spcBef>
              <a:buNone/>
            </a:pPr>
            <a:r>
              <a:rPr lang="en-GB" sz="7200" dirty="0"/>
              <a:t>the Dartmoor Hill Pony is born and breeds </a:t>
            </a:r>
          </a:p>
          <a:p>
            <a:pPr marL="0" indent="0">
              <a:spcBef>
                <a:spcPts val="0"/>
              </a:spcBef>
              <a:buNone/>
            </a:pPr>
            <a:r>
              <a:rPr lang="en-GB" sz="7200" dirty="0"/>
              <a:t>independently of humans, running free </a:t>
            </a:r>
          </a:p>
          <a:p>
            <a:pPr marL="0" indent="0">
              <a:spcBef>
                <a:spcPts val="0"/>
              </a:spcBef>
              <a:buNone/>
            </a:pPr>
            <a:r>
              <a:rPr lang="en-GB" sz="7200" dirty="0"/>
              <a:t>on Dartmoor.</a:t>
            </a:r>
          </a:p>
          <a:p>
            <a:pPr marL="0" indent="0">
              <a:buNone/>
            </a:pPr>
            <a:endParaRPr lang="en-GB" dirty="0"/>
          </a:p>
        </p:txBody>
      </p:sp>
      <p:pic>
        <p:nvPicPr>
          <p:cNvPr id="2051" name="Picture 3" descr="C:\Users\juliet.stanley\Desktop\FDHP\Images\bronze age new.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23270" y="4509121"/>
            <a:ext cx="3653186" cy="1311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3270" y="5805264"/>
            <a:ext cx="3653186" cy="276999"/>
          </a:xfrm>
          <a:prstGeom prst="rect">
            <a:avLst/>
          </a:prstGeom>
          <a:noFill/>
        </p:spPr>
        <p:txBody>
          <a:bodyPr wrap="square" rtlCol="0">
            <a:spAutoFit/>
          </a:bodyPr>
          <a:lstStyle/>
          <a:p>
            <a:pPr algn="ctr"/>
            <a:r>
              <a:rPr lang="en-GB" sz="1200" dirty="0"/>
              <a:t>Dartmoor Hill Ponies at Bronze Age Settlement</a:t>
            </a:r>
          </a:p>
        </p:txBody>
      </p:sp>
      <p:pic>
        <p:nvPicPr>
          <p:cNvPr id="1026" name="Picture 2" descr="C:\Users\juliet.stanley\Desktop\FDHP\Images\hoofprint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29416"/>
            <a:ext cx="1728192" cy="1161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1590546"/>
            <a:ext cx="1728192" cy="461665"/>
          </a:xfrm>
          <a:prstGeom prst="rect">
            <a:avLst/>
          </a:prstGeom>
          <a:noFill/>
        </p:spPr>
        <p:txBody>
          <a:bodyPr wrap="square" rtlCol="0">
            <a:spAutoFit/>
          </a:bodyPr>
          <a:lstStyle/>
          <a:p>
            <a:pPr algn="ctr"/>
            <a:r>
              <a:rPr lang="en-GB" sz="1200" dirty="0"/>
              <a:t>Archaeologists unearth </a:t>
            </a:r>
          </a:p>
          <a:p>
            <a:pPr algn="ctr"/>
            <a:r>
              <a:rPr lang="en-GB" sz="1200" dirty="0"/>
              <a:t>ancient hoof prints</a:t>
            </a:r>
          </a:p>
        </p:txBody>
      </p:sp>
    </p:spTree>
    <p:extLst>
      <p:ext uri="{BB962C8B-B14F-4D97-AF65-F5344CB8AC3E}">
        <p14:creationId xmlns:p14="http://schemas.microsoft.com/office/powerpoint/2010/main" val="419221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ndara" panose="020E0502030303020204" pitchFamily="34" charset="0"/>
              </a:rPr>
              <a:t>Genetics</a:t>
            </a:r>
            <a:endParaRPr lang="en-GB" dirty="0">
              <a:latin typeface="Candara" panose="020E0502030303020204" pitchFamily="34" charset="0"/>
            </a:endParaRPr>
          </a:p>
        </p:txBody>
      </p:sp>
      <p:sp>
        <p:nvSpPr>
          <p:cNvPr id="3" name="Content Placeholder 2"/>
          <p:cNvSpPr>
            <a:spLocks noGrp="1"/>
          </p:cNvSpPr>
          <p:nvPr>
            <p:ph idx="1"/>
          </p:nvPr>
        </p:nvSpPr>
        <p:spPr>
          <a:xfrm>
            <a:off x="2123728" y="1196752"/>
            <a:ext cx="6563072" cy="4785395"/>
          </a:xfrm>
        </p:spPr>
        <p:txBody>
          <a:bodyPr>
            <a:normAutofit fontScale="62500" lnSpcReduction="20000"/>
          </a:bodyPr>
          <a:lstStyle/>
          <a:p>
            <a:pPr marL="0" indent="0">
              <a:buNone/>
            </a:pPr>
            <a:endParaRPr lang="en-GB" dirty="0"/>
          </a:p>
          <a:p>
            <a:pPr marL="0" indent="0">
              <a:buNone/>
            </a:pPr>
            <a:r>
              <a:rPr lang="en-GB" sz="2900" dirty="0"/>
              <a:t>All registered breeds of animals are biologically far less valuable than those that are not. This is because registered breeds have been bred and controlled by humans. Dartmoor Hill Ponies are not a recognised pony breed, which means their genetics are incredibly valuable because humans have not interfered with them. </a:t>
            </a:r>
          </a:p>
          <a:p>
            <a:pPr marL="0" indent="0">
              <a:buNone/>
            </a:pPr>
            <a:r>
              <a:rPr lang="en-GB" sz="2900" dirty="0"/>
              <a:t> </a:t>
            </a:r>
          </a:p>
          <a:p>
            <a:pPr marL="0" indent="0">
              <a:buNone/>
            </a:pPr>
            <a:r>
              <a:rPr lang="en-GB" sz="2900" dirty="0"/>
              <a:t>Apart from being wonderful companions and workers for humans, Dartmoor Hill Ponies have a genetic code that gives them a double-layered winter coat, complete with a moustache, a metabolism that helps them build lifesaving fat reserves on sparse grazing through the winter. </a:t>
            </a:r>
          </a:p>
          <a:p>
            <a:pPr marL="0" indent="0">
              <a:buNone/>
            </a:pPr>
            <a:endParaRPr lang="en-GB" sz="2900" dirty="0"/>
          </a:p>
          <a:p>
            <a:pPr marL="0" indent="0">
              <a:spcBef>
                <a:spcPts val="0"/>
              </a:spcBef>
              <a:buNone/>
            </a:pPr>
            <a:r>
              <a:rPr lang="en-GB" sz="2900" dirty="0"/>
              <a:t>And these precious genetics are all the </a:t>
            </a:r>
          </a:p>
          <a:p>
            <a:pPr marL="0" indent="0">
              <a:spcBef>
                <a:spcPts val="0"/>
              </a:spcBef>
              <a:buNone/>
            </a:pPr>
            <a:r>
              <a:rPr lang="en-GB" sz="2900" dirty="0"/>
              <a:t>more precious for what we still do not </a:t>
            </a:r>
          </a:p>
          <a:p>
            <a:pPr marL="0" indent="0">
              <a:spcBef>
                <a:spcPts val="0"/>
              </a:spcBef>
              <a:buNone/>
            </a:pPr>
            <a:r>
              <a:rPr lang="en-GB" sz="2900" dirty="0"/>
              <a:t>know about Dartmoor Hill Ponies, and </a:t>
            </a:r>
          </a:p>
          <a:p>
            <a:pPr marL="0" indent="0">
              <a:spcBef>
                <a:spcPts val="0"/>
              </a:spcBef>
              <a:buNone/>
            </a:pPr>
            <a:r>
              <a:rPr lang="en-GB" sz="2900" dirty="0"/>
              <a:t>how they have survived and thrived for </a:t>
            </a:r>
          </a:p>
          <a:p>
            <a:pPr marL="0" indent="0">
              <a:spcBef>
                <a:spcPts val="0"/>
              </a:spcBef>
              <a:buNone/>
            </a:pPr>
            <a:r>
              <a:rPr lang="en-GB" sz="2900" dirty="0"/>
              <a:t>so long and with so little interference </a:t>
            </a:r>
          </a:p>
          <a:p>
            <a:pPr marL="0" indent="0">
              <a:spcBef>
                <a:spcPts val="0"/>
              </a:spcBef>
              <a:buNone/>
            </a:pPr>
            <a:r>
              <a:rPr lang="en-GB" sz="2900" dirty="0"/>
              <a:t>from humans.</a:t>
            </a:r>
          </a:p>
          <a:p>
            <a:endParaRPr lang="en-GB" dirty="0"/>
          </a:p>
        </p:txBody>
      </p:sp>
      <p:pic>
        <p:nvPicPr>
          <p:cNvPr id="6" name="Picture 5" descr="C:\Users\Grenofen\Pictures\Shop front types\P1050502 Chesnu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4669" y="2188687"/>
            <a:ext cx="1365720" cy="10242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Grenofen\Pictures\Shop front types\P1050545 skewbald (2).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4668" y="3483834"/>
            <a:ext cx="1365720" cy="1025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1792" y="4777837"/>
            <a:ext cx="1368596" cy="102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1793" y="890385"/>
            <a:ext cx="1368596" cy="102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77854" y="3996478"/>
            <a:ext cx="2698602" cy="202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b="1" dirty="0">
                <a:latin typeface="Candara" panose="020E0502030303020204" pitchFamily="34" charset="0"/>
              </a:rPr>
              <a:t>   Biodiversity</a:t>
            </a:r>
            <a:endParaRPr lang="en-GB" dirty="0">
              <a:latin typeface="Candara" panose="020E0502030303020204" pitchFamily="34" charset="0"/>
            </a:endParaRPr>
          </a:p>
        </p:txBody>
      </p:sp>
      <p:sp>
        <p:nvSpPr>
          <p:cNvPr id="3" name="Content Placeholder 2"/>
          <p:cNvSpPr>
            <a:spLocks noGrp="1"/>
          </p:cNvSpPr>
          <p:nvPr>
            <p:ph idx="1"/>
          </p:nvPr>
        </p:nvSpPr>
        <p:spPr>
          <a:xfrm>
            <a:off x="2051720" y="1268760"/>
            <a:ext cx="6635080" cy="5040560"/>
          </a:xfrm>
        </p:spPr>
        <p:txBody>
          <a:bodyPr>
            <a:noAutofit/>
          </a:bodyPr>
          <a:lstStyle/>
          <a:p>
            <a:pPr marL="0" indent="0">
              <a:spcBef>
                <a:spcPts val="0"/>
              </a:spcBef>
              <a:buNone/>
            </a:pPr>
            <a:r>
              <a:rPr lang="en-GB" sz="1800" dirty="0"/>
              <a:t>Dartmoor Hill Ponies are invaluable champions of the moor’s biodiversity. Without their unique grazing habits, invasive species like bracken, gorse and purple moor grass  quickly spread across the moor, pushing out other plant species and damaging habitats.  During summer, purple moor grass makes up 20% of  a Dartmoor Hill Pony’s diet. In the UK, the spread of purple moor grass is often at the expense of more diverse upland heath and mire habitats.</a:t>
            </a:r>
          </a:p>
          <a:p>
            <a:pPr marL="0" indent="0">
              <a:spcBef>
                <a:spcPts val="0"/>
              </a:spcBef>
              <a:buNone/>
            </a:pPr>
            <a:endParaRPr lang="en-GB" sz="1800" dirty="0"/>
          </a:p>
          <a:p>
            <a:pPr marL="0" indent="0">
              <a:spcBef>
                <a:spcPts val="0"/>
              </a:spcBef>
              <a:buNone/>
            </a:pPr>
            <a:r>
              <a:rPr lang="en-GB" sz="1800" dirty="0"/>
              <a:t>The ponies’ grazing habits also create varied height and structure in </a:t>
            </a:r>
          </a:p>
          <a:p>
            <a:pPr marL="0" indent="0">
              <a:spcBef>
                <a:spcPts val="0"/>
              </a:spcBef>
              <a:buNone/>
            </a:pPr>
            <a:r>
              <a:rPr lang="en-GB" sz="1800" dirty="0"/>
              <a:t>the sward so that rare species like the dormouse, the March Fritillary Butterfly, </a:t>
            </a:r>
            <a:r>
              <a:rPr lang="en-GB" sz="1800" dirty="0" err="1"/>
              <a:t>Heckford’s</a:t>
            </a:r>
            <a:r>
              <a:rPr lang="en-GB" sz="1800" dirty="0"/>
              <a:t> Pygmy Moth and the globally threatened Southern Damselfly can thrive in sheltered niches and the warm micro-climate at ground level.</a:t>
            </a:r>
          </a:p>
          <a:p>
            <a:pPr marL="0" indent="0">
              <a:spcBef>
                <a:spcPts val="0"/>
              </a:spcBef>
              <a:buNone/>
            </a:pPr>
            <a:endParaRPr lang="en-GB" sz="1800" dirty="0"/>
          </a:p>
          <a:p>
            <a:pPr marL="0" indent="0">
              <a:spcBef>
                <a:spcPts val="0"/>
              </a:spcBef>
              <a:buNone/>
            </a:pPr>
            <a:r>
              <a:rPr lang="en-GB" sz="1800" dirty="0"/>
              <a:t>‘Maintaining or improving the quality of these </a:t>
            </a:r>
          </a:p>
          <a:p>
            <a:pPr marL="0" indent="0">
              <a:spcBef>
                <a:spcPts val="0"/>
              </a:spcBef>
              <a:buNone/>
            </a:pPr>
            <a:r>
              <a:rPr lang="en-GB" sz="1800" dirty="0"/>
              <a:t>habitats and developing the natural networks </a:t>
            </a:r>
          </a:p>
          <a:p>
            <a:pPr marL="0" indent="0">
              <a:spcBef>
                <a:spcPts val="0"/>
              </a:spcBef>
              <a:buNone/>
            </a:pPr>
            <a:r>
              <a:rPr lang="en-GB" sz="1800" dirty="0"/>
              <a:t>which emanate from them, should be the focus </a:t>
            </a:r>
          </a:p>
          <a:p>
            <a:pPr marL="0" indent="0">
              <a:spcBef>
                <a:spcPts val="0"/>
              </a:spcBef>
              <a:buNone/>
            </a:pPr>
            <a:r>
              <a:rPr lang="en-GB" sz="1800" dirty="0"/>
              <a:t>of site management.’	</a:t>
            </a:r>
          </a:p>
        </p:txBody>
      </p:sp>
      <p:pic>
        <p:nvPicPr>
          <p:cNvPr id="1026" name="Picture 2" descr="C:\Users\juliet.stanley\Desktop\FDHP\Images\gorse pon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085184"/>
            <a:ext cx="1872208" cy="1252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uliet.stanley\Desktop\FDHP\Images\dormous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552" y="4725144"/>
            <a:ext cx="1224135" cy="1509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uliet.stanley\Desktop\FDHP\Images\marsh frit web (1).jpe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9552" y="2516299"/>
            <a:ext cx="1224136" cy="15607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liet.stanley\Desktop\FDHP\Images\marsh frit web (2).jpe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9552" y="371361"/>
            <a:ext cx="1224136" cy="1545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868631"/>
            <a:ext cx="1512168" cy="646331"/>
          </a:xfrm>
          <a:prstGeom prst="rect">
            <a:avLst/>
          </a:prstGeom>
          <a:noFill/>
        </p:spPr>
        <p:txBody>
          <a:bodyPr wrap="square" rtlCol="0">
            <a:spAutoFit/>
          </a:bodyPr>
          <a:lstStyle/>
          <a:p>
            <a:pPr algn="ctr"/>
            <a:r>
              <a:rPr lang="en-GB" sz="1200" dirty="0" err="1"/>
              <a:t>Succisa</a:t>
            </a:r>
            <a:r>
              <a:rPr lang="en-GB" sz="1200" dirty="0"/>
              <a:t> </a:t>
            </a:r>
            <a:r>
              <a:rPr lang="en-GB" sz="1200" dirty="0" err="1"/>
              <a:t>pratensis</a:t>
            </a:r>
            <a:r>
              <a:rPr lang="en-GB" sz="1200" dirty="0"/>
              <a:t> -</a:t>
            </a:r>
          </a:p>
          <a:p>
            <a:pPr algn="ctr"/>
            <a:r>
              <a:rPr lang="en-GB" sz="1200" dirty="0"/>
              <a:t>the diet of Marsh Fritillary larvae</a:t>
            </a:r>
          </a:p>
        </p:txBody>
      </p:sp>
      <p:sp>
        <p:nvSpPr>
          <p:cNvPr id="6" name="TextBox 5"/>
          <p:cNvSpPr txBox="1"/>
          <p:nvPr/>
        </p:nvSpPr>
        <p:spPr>
          <a:xfrm>
            <a:off x="539552" y="4078813"/>
            <a:ext cx="1224136" cy="646331"/>
          </a:xfrm>
          <a:prstGeom prst="rect">
            <a:avLst/>
          </a:prstGeom>
          <a:noFill/>
        </p:spPr>
        <p:txBody>
          <a:bodyPr wrap="square" rtlCol="0">
            <a:spAutoFit/>
          </a:bodyPr>
          <a:lstStyle/>
          <a:p>
            <a:pPr algn="ctr"/>
            <a:r>
              <a:rPr lang="en-GB" sz="1200" dirty="0"/>
              <a:t>Marsh Fritillary larvae web </a:t>
            </a:r>
          </a:p>
          <a:p>
            <a:pPr algn="ctr"/>
            <a:r>
              <a:rPr lang="en-GB" sz="1200" dirty="0"/>
              <a:t>in the sward</a:t>
            </a:r>
          </a:p>
        </p:txBody>
      </p:sp>
      <p:sp>
        <p:nvSpPr>
          <p:cNvPr id="7" name="TextBox 6"/>
          <p:cNvSpPr txBox="1"/>
          <p:nvPr/>
        </p:nvSpPr>
        <p:spPr>
          <a:xfrm>
            <a:off x="4932040" y="6093296"/>
            <a:ext cx="1800200" cy="646331"/>
          </a:xfrm>
          <a:prstGeom prst="rect">
            <a:avLst/>
          </a:prstGeom>
          <a:noFill/>
        </p:spPr>
        <p:txBody>
          <a:bodyPr wrap="square" rtlCol="0">
            <a:spAutoFit/>
          </a:bodyPr>
          <a:lstStyle/>
          <a:p>
            <a:r>
              <a:rPr lang="en-GB" dirty="0"/>
              <a:t>dartmoor.gov.uk</a:t>
            </a:r>
          </a:p>
          <a:p>
            <a:endParaRPr lang="en-GB" dirty="0"/>
          </a:p>
        </p:txBody>
      </p:sp>
    </p:spTree>
    <p:extLst>
      <p:ext uri="{BB962C8B-B14F-4D97-AF65-F5344CB8AC3E}">
        <p14:creationId xmlns:p14="http://schemas.microsoft.com/office/powerpoint/2010/main" val="366825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7581"/>
          </a:xfrm>
        </p:spPr>
        <p:txBody>
          <a:bodyPr/>
          <a:lstStyle/>
          <a:p>
            <a:r>
              <a:rPr lang="en-GB" b="1" dirty="0">
                <a:latin typeface="Candara" panose="020E0502030303020204" pitchFamily="34" charset="0"/>
              </a:rPr>
              <a:t>Landscape</a:t>
            </a:r>
          </a:p>
        </p:txBody>
      </p:sp>
      <p:sp>
        <p:nvSpPr>
          <p:cNvPr id="3" name="Content Placeholder 2"/>
          <p:cNvSpPr>
            <a:spLocks noGrp="1"/>
          </p:cNvSpPr>
          <p:nvPr>
            <p:ph idx="1"/>
          </p:nvPr>
        </p:nvSpPr>
        <p:spPr>
          <a:xfrm>
            <a:off x="2915816" y="1268760"/>
            <a:ext cx="5770984" cy="5040560"/>
          </a:xfrm>
        </p:spPr>
        <p:txBody>
          <a:bodyPr>
            <a:normAutofit fontScale="25000" lnSpcReduction="20000"/>
          </a:bodyPr>
          <a:lstStyle/>
          <a:p>
            <a:pPr marL="0" indent="0">
              <a:buNone/>
            </a:pPr>
            <a:endParaRPr lang="en-GB" dirty="0"/>
          </a:p>
          <a:p>
            <a:pPr marL="0" indent="0">
              <a:spcBef>
                <a:spcPts val="0"/>
              </a:spcBef>
              <a:buNone/>
            </a:pPr>
            <a:r>
              <a:rPr lang="en-GB" sz="7200" dirty="0"/>
              <a:t>No image of Dartmoor is complete without a Dartmoor Hill Pony. The iconic logo for Dartmoor National Park is based on the noble profile of these beloved ponies. </a:t>
            </a:r>
          </a:p>
          <a:p>
            <a:pPr>
              <a:spcBef>
                <a:spcPts val="0"/>
              </a:spcBef>
            </a:pPr>
            <a:endParaRPr lang="en-GB" sz="7200" dirty="0"/>
          </a:p>
          <a:p>
            <a:pPr marL="0" indent="0">
              <a:spcBef>
                <a:spcPts val="0"/>
              </a:spcBef>
              <a:buNone/>
            </a:pPr>
            <a:r>
              <a:rPr lang="en-GB" sz="7200" dirty="0"/>
              <a:t>Hardy and independent enough to survive the harshest high altitude winters, with thick coats and self-maintaining hooves, Dartmoor Hill Ponies have an innate knowledge that allows them to source food and water when other breeds of pony, not to mention cattle or sheep, would perish.</a:t>
            </a:r>
          </a:p>
          <a:p>
            <a:pPr>
              <a:spcBef>
                <a:spcPts val="0"/>
              </a:spcBef>
            </a:pPr>
            <a:endParaRPr lang="en-GB" sz="7200" dirty="0"/>
          </a:p>
          <a:p>
            <a:pPr marL="0" indent="0">
              <a:spcBef>
                <a:spcPts val="0"/>
              </a:spcBef>
              <a:buNone/>
            </a:pPr>
            <a:r>
              <a:rPr lang="en-GB" sz="7200" dirty="0"/>
              <a:t>Dartmoor Hill Ponies have particular areas that they </a:t>
            </a:r>
          </a:p>
          <a:p>
            <a:pPr marL="0" indent="0">
              <a:spcBef>
                <a:spcPts val="0"/>
              </a:spcBef>
              <a:buNone/>
            </a:pPr>
            <a:r>
              <a:rPr lang="en-GB" sz="7200" dirty="0"/>
              <a:t>call home and the way they graze changes throughout </a:t>
            </a:r>
          </a:p>
          <a:p>
            <a:pPr marL="0" indent="0">
              <a:spcBef>
                <a:spcPts val="0"/>
              </a:spcBef>
              <a:buNone/>
            </a:pPr>
            <a:r>
              <a:rPr lang="en-GB" sz="7200" dirty="0"/>
              <a:t>the seasons to naturally make best use of the available </a:t>
            </a:r>
          </a:p>
          <a:p>
            <a:pPr marL="0" indent="0">
              <a:spcBef>
                <a:spcPts val="0"/>
              </a:spcBef>
              <a:buNone/>
            </a:pPr>
            <a:r>
              <a:rPr lang="en-GB" sz="7200" dirty="0"/>
              <a:t>food supply, eating the moor grasses that are in </a:t>
            </a:r>
          </a:p>
          <a:p>
            <a:pPr marL="0" indent="0">
              <a:spcBef>
                <a:spcPts val="0"/>
              </a:spcBef>
              <a:buNone/>
            </a:pPr>
            <a:r>
              <a:rPr lang="en-GB" sz="7200" dirty="0"/>
              <a:t>abundance in summer and spreading out and grazing </a:t>
            </a:r>
          </a:p>
          <a:p>
            <a:pPr marL="0" indent="0">
              <a:spcBef>
                <a:spcPts val="0"/>
              </a:spcBef>
              <a:buNone/>
            </a:pPr>
            <a:r>
              <a:rPr lang="en-GB" sz="7200" dirty="0"/>
              <a:t>on gorse and bracken in the winter.  To allow their </a:t>
            </a:r>
          </a:p>
          <a:p>
            <a:pPr marL="0" indent="0">
              <a:spcBef>
                <a:spcPts val="0"/>
              </a:spcBef>
              <a:buNone/>
            </a:pPr>
            <a:r>
              <a:rPr lang="en-GB" sz="7200" dirty="0"/>
              <a:t>herds to remain on Dartmoor with the minimum </a:t>
            </a:r>
          </a:p>
          <a:p>
            <a:pPr marL="0" indent="0">
              <a:spcBef>
                <a:spcPts val="0"/>
              </a:spcBef>
              <a:buNone/>
            </a:pPr>
            <a:r>
              <a:rPr lang="en-GB" sz="7200" dirty="0"/>
              <a:t>amount of interference helps to ensure the survival </a:t>
            </a:r>
          </a:p>
          <a:p>
            <a:pPr marL="0" indent="0">
              <a:spcBef>
                <a:spcPts val="0"/>
              </a:spcBef>
              <a:buNone/>
            </a:pPr>
            <a:r>
              <a:rPr lang="en-GB" sz="7200" dirty="0"/>
              <a:t>of this unique landscape. Studies have shown that </a:t>
            </a:r>
          </a:p>
          <a:p>
            <a:pPr marL="0" indent="0">
              <a:spcBef>
                <a:spcPts val="0"/>
              </a:spcBef>
              <a:buNone/>
            </a:pPr>
            <a:r>
              <a:rPr lang="en-GB" sz="7200" dirty="0"/>
              <a:t>pony grazing is essential in supporting many rare and </a:t>
            </a:r>
          </a:p>
          <a:p>
            <a:pPr marL="0" indent="0">
              <a:spcBef>
                <a:spcPts val="0"/>
              </a:spcBef>
              <a:buNone/>
            </a:pPr>
            <a:r>
              <a:rPr lang="en-GB" sz="7200" dirty="0"/>
              <a:t>endangered species on Dartmoor.</a:t>
            </a:r>
          </a:p>
          <a:p>
            <a:endParaRPr lang="en-GB" dirty="0"/>
          </a:p>
          <a:p>
            <a:endParaRPr lang="en-GB" dirty="0"/>
          </a:p>
          <a:p>
            <a:endParaRPr lang="en-GB" dirty="0"/>
          </a:p>
          <a:p>
            <a:endParaRPr lang="en-GB" dirty="0"/>
          </a:p>
          <a:p>
            <a:endParaRPr lang="en-GB" dirty="0"/>
          </a:p>
        </p:txBody>
      </p:sp>
      <p:pic>
        <p:nvPicPr>
          <p:cNvPr id="1027" name="Picture 3" descr="C:\Users\juliet.stanley\Desktop\FDHP\Images\pam clifford 2.jpeg"/>
          <p:cNvPicPr>
            <a:picLocks noChangeAspect="1" noChangeArrowheads="1"/>
          </p:cNvPicPr>
          <p:nvPr/>
        </p:nvPicPr>
        <p:blipFill rotWithShape="1">
          <a:blip r:embed="rId3">
            <a:extLst>
              <a:ext uri="{28A0092B-C50C-407E-A947-70E740481C1C}">
                <a14:useLocalDpi xmlns:a14="http://schemas.microsoft.com/office/drawing/2010/main" val="0"/>
              </a:ext>
            </a:extLst>
          </a:blip>
          <a:srcRect l="21" r="14506"/>
          <a:stretch/>
        </p:blipFill>
        <p:spPr bwMode="auto">
          <a:xfrm>
            <a:off x="540000" y="1364013"/>
            <a:ext cx="2159792" cy="14169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liet.stanley\Desktop\FDHP\Images\DSCN0082.jpeg"/>
          <p:cNvPicPr>
            <a:picLocks noChangeAspect="1" noChangeArrowheads="1"/>
          </p:cNvPicPr>
          <p:nvPr/>
        </p:nvPicPr>
        <p:blipFill rotWithShape="1">
          <a:blip r:embed="rId4">
            <a:extLst>
              <a:ext uri="{28A0092B-C50C-407E-A947-70E740481C1C}">
                <a14:useLocalDpi xmlns:a14="http://schemas.microsoft.com/office/drawing/2010/main" val="0"/>
              </a:ext>
            </a:extLst>
          </a:blip>
          <a:srcRect r="14716"/>
          <a:stretch/>
        </p:blipFill>
        <p:spPr bwMode="auto">
          <a:xfrm>
            <a:off x="540000" y="4817246"/>
            <a:ext cx="2159792" cy="1420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unted oak woodland at Wistman's Wood in Dartmoor, Dev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000" y="3062280"/>
            <a:ext cx="2173657" cy="144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6026"/>
          </a:xfrm>
        </p:spPr>
        <p:txBody>
          <a:bodyPr>
            <a:normAutofit/>
          </a:bodyPr>
          <a:lstStyle/>
          <a:p>
            <a:r>
              <a:rPr lang="en-GB" b="1" dirty="0">
                <a:latin typeface="Candara" panose="020E0502030303020204" pitchFamily="34" charset="0"/>
              </a:rPr>
              <a:t>        Health and Wellbeing</a:t>
            </a:r>
          </a:p>
        </p:txBody>
      </p:sp>
      <p:sp>
        <p:nvSpPr>
          <p:cNvPr id="3" name="Content Placeholder 2"/>
          <p:cNvSpPr>
            <a:spLocks noGrp="1"/>
          </p:cNvSpPr>
          <p:nvPr>
            <p:ph idx="1"/>
          </p:nvPr>
        </p:nvSpPr>
        <p:spPr>
          <a:xfrm>
            <a:off x="611560" y="2492896"/>
            <a:ext cx="8075240" cy="3816424"/>
          </a:xfrm>
        </p:spPr>
        <p:txBody>
          <a:bodyPr>
            <a:normAutofit fontScale="92500"/>
          </a:bodyPr>
          <a:lstStyle/>
          <a:p>
            <a:pPr marL="0" indent="0">
              <a:buNone/>
            </a:pPr>
            <a:r>
              <a:rPr lang="en-GB" sz="1800" dirty="0"/>
              <a:t>‘Dartmoor is the principle source for water to much of Devon, with many of the county’s rivers emanating from the high moors and eight reservoirs supplying most of the population. Dartmoor’s deep peat is a store for 10 </a:t>
            </a:r>
            <a:r>
              <a:rPr lang="en-GB" sz="1800" dirty="0" err="1"/>
              <a:t>megatonnes</a:t>
            </a:r>
            <a:r>
              <a:rPr lang="en-GB" sz="1800" dirty="0"/>
              <a:t> of carbon – the equivalent of one year of CO</a:t>
            </a:r>
            <a:r>
              <a:rPr lang="en-GB" sz="1800" baseline="-25000" dirty="0"/>
              <a:t>2</a:t>
            </a:r>
            <a:r>
              <a:rPr lang="en-GB" sz="1800" dirty="0"/>
              <a:t> output from the industry in the UK. Areas of deep peat in good condition continue to sequester more, helping to mitigate against future changes in climate, whilst eroding areas continue to lose this precious resource.’</a:t>
            </a:r>
          </a:p>
          <a:p>
            <a:pPr marL="0" indent="0">
              <a:buNone/>
            </a:pPr>
            <a:r>
              <a:rPr lang="en-GB" sz="1800" dirty="0"/>
              <a:t>						                   dartmoor.gov.uk</a:t>
            </a:r>
          </a:p>
          <a:p>
            <a:pPr marL="0" indent="0">
              <a:buNone/>
            </a:pPr>
            <a:endParaRPr lang="en-GB" sz="1800" dirty="0"/>
          </a:p>
          <a:p>
            <a:pPr marL="0" indent="0">
              <a:spcBef>
                <a:spcPts val="0"/>
              </a:spcBef>
              <a:buNone/>
            </a:pPr>
            <a:r>
              <a:rPr lang="en-GB" sz="1800" dirty="0"/>
              <a:t>By grazing sensitively and intelligently, Dartmoor Hill </a:t>
            </a:r>
          </a:p>
          <a:p>
            <a:pPr marL="0" indent="0">
              <a:spcBef>
                <a:spcPts val="0"/>
              </a:spcBef>
              <a:buNone/>
            </a:pPr>
            <a:r>
              <a:rPr lang="en-GB" sz="1800" dirty="0"/>
              <a:t>Ponies not only promote biodiversity, they also protect </a:t>
            </a:r>
          </a:p>
          <a:p>
            <a:pPr marL="0" indent="0">
              <a:spcBef>
                <a:spcPts val="0"/>
              </a:spcBef>
              <a:buNone/>
            </a:pPr>
            <a:r>
              <a:rPr lang="en-GB" sz="1800" dirty="0"/>
              <a:t>the landscape as a whole. By helping to maintain the </a:t>
            </a:r>
          </a:p>
          <a:p>
            <a:pPr marL="0" indent="0">
              <a:spcBef>
                <a:spcPts val="0"/>
              </a:spcBef>
              <a:buNone/>
            </a:pPr>
            <a:r>
              <a:rPr lang="en-GB" sz="1800" dirty="0"/>
              <a:t>natural balance on Dartmoor, these ponies play a part </a:t>
            </a:r>
          </a:p>
          <a:p>
            <a:pPr marL="0" indent="0">
              <a:spcBef>
                <a:spcPts val="0"/>
              </a:spcBef>
              <a:buNone/>
            </a:pPr>
            <a:r>
              <a:rPr lang="en-GB" sz="1800" dirty="0"/>
              <a:t>in our health and wellbeing both locally and globally.</a:t>
            </a:r>
          </a:p>
        </p:txBody>
      </p:sp>
      <p:pic>
        <p:nvPicPr>
          <p:cNvPr id="4" name="Picture 4" descr="C:\Users\juliet.stanley\Desktop\FDHP\Images\IMG_439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400" b="22447"/>
          <a:stretch/>
        </p:blipFill>
        <p:spPr bwMode="auto">
          <a:xfrm>
            <a:off x="683568" y="440832"/>
            <a:ext cx="1296144" cy="147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uliet.stanley\Desktop\FDHP\Images\pam clifford.jpeg"/>
          <p:cNvPicPr>
            <a:picLocks noChangeAspect="1" noChangeArrowheads="1"/>
          </p:cNvPicPr>
          <p:nvPr/>
        </p:nvPicPr>
        <p:blipFill rotWithShape="1">
          <a:blip r:embed="rId5">
            <a:extLst>
              <a:ext uri="{28A0092B-C50C-407E-A947-70E740481C1C}">
                <a14:useLocalDpi xmlns:a14="http://schemas.microsoft.com/office/drawing/2010/main" val="0"/>
              </a:ext>
            </a:extLst>
          </a:blip>
          <a:srcRect l="12495" r="6263"/>
          <a:stretch/>
        </p:blipFill>
        <p:spPr bwMode="auto">
          <a:xfrm>
            <a:off x="6300192" y="4550171"/>
            <a:ext cx="2340000" cy="1615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887215"/>
            <a:ext cx="1440160" cy="461665"/>
          </a:xfrm>
          <a:prstGeom prst="rect">
            <a:avLst/>
          </a:prstGeom>
          <a:noFill/>
        </p:spPr>
        <p:txBody>
          <a:bodyPr wrap="square" rtlCol="0">
            <a:spAutoFit/>
          </a:bodyPr>
          <a:lstStyle/>
          <a:p>
            <a:pPr algn="ctr"/>
            <a:r>
              <a:rPr lang="en-GB" sz="1200" dirty="0"/>
              <a:t>Dartmoor Hill Pony in a peat bog</a:t>
            </a:r>
          </a:p>
        </p:txBody>
      </p:sp>
    </p:spTree>
    <p:extLst>
      <p:ext uri="{BB962C8B-B14F-4D97-AF65-F5344CB8AC3E}">
        <p14:creationId xmlns:p14="http://schemas.microsoft.com/office/powerpoint/2010/main" val="2009416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TotalTime>
  <Words>2282</Words>
  <Application>Microsoft Office PowerPoint</Application>
  <PresentationFormat>On-screen Show (4:3)</PresentationFormat>
  <Paragraphs>177</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Candara</vt:lpstr>
      <vt:lpstr>Office Theme</vt:lpstr>
      <vt:lpstr> A Keystone Species The Dartmoor Hill Pony</vt:lpstr>
      <vt:lpstr>What is a keystone species?</vt:lpstr>
      <vt:lpstr>PowerPoint Presentation</vt:lpstr>
      <vt:lpstr>PowerPoint Presentation</vt:lpstr>
      <vt:lpstr>    A Brief History</vt:lpstr>
      <vt:lpstr>Genetics</vt:lpstr>
      <vt:lpstr>   Biodiversity</vt:lpstr>
      <vt:lpstr>Landscape</vt:lpstr>
      <vt:lpstr>        Health and Wellbeing</vt:lpstr>
      <vt:lpstr>Tourism</vt:lpstr>
      <vt:lpstr>Culture</vt:lpstr>
      <vt:lpstr>Skills and Language</vt:lpstr>
      <vt:lpstr>Photographic Acknowledgements</vt:lpstr>
      <vt:lpstr>Sources</vt:lpstr>
    </vt:vector>
  </TitlesOfParts>
  <Company>Kaplan International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Dartmoor Hill Pony:  A Keystone Species</dc:title>
  <dc:creator>Juliet Stanley</dc:creator>
  <cp:lastModifiedBy>Jo Druett</cp:lastModifiedBy>
  <cp:revision>103</cp:revision>
  <dcterms:created xsi:type="dcterms:W3CDTF">2020-06-14T22:36:25Z</dcterms:created>
  <dcterms:modified xsi:type="dcterms:W3CDTF">2021-02-12T14:59:23Z</dcterms:modified>
</cp:coreProperties>
</file>